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2E5F-2ADE-4325-9023-02E7733AEB76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28A6-4BC8-4FAA-9C65-D0A825B5E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88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13899-C00D-44DF-BF3B-E71CE9DEE6A3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7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38662" cy="3403600"/>
          </a:xfrm>
          <a:ln/>
        </p:spPr>
      </p:sp>
      <p:sp>
        <p:nvSpPr>
          <p:cNvPr id="67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084638"/>
          </a:xfrm>
          <a:noFill/>
          <a:ln/>
        </p:spPr>
        <p:txBody>
          <a:bodyPr lIns="89886" tIns="44943" rIns="89886" bIns="44943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29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9CBE5-D79B-462D-9EC7-4E1CFA70DC75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7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90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8913-E905-4DF0-A726-0B3565033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__1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D6BD4-17BD-4CA1-9751-13AD3ECC938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八、策略知識管理電腦輔助架構</a:t>
            </a:r>
          </a:p>
        </p:txBody>
      </p:sp>
      <p:pic>
        <p:nvPicPr>
          <p:cNvPr id="564228" name="Picture 3" descr="j028308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852738"/>
            <a:ext cx="1533525" cy="1655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F8E59-3592-4BAE-9940-2FC0E9D59036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72419" name="Rectangle 2"/>
          <p:cNvSpPr>
            <a:spLocks noChangeArrowheads="1"/>
          </p:cNvSpPr>
          <p:nvPr/>
        </p:nvSpPr>
        <p:spPr bwMode="auto">
          <a:xfrm>
            <a:off x="22860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>
                <a:ea typeface="標楷體" pitchFamily="65" charset="-120"/>
              </a:rPr>
              <a:t>     IBM/Lotus</a:t>
            </a:r>
            <a:r>
              <a:rPr lang="zh-TW" altLang="en-US" sz="4000" b="1">
                <a:ea typeface="標楷體" pitchFamily="65" charset="-120"/>
              </a:rPr>
              <a:t>知識管理基本組成要素 </a:t>
            </a:r>
          </a:p>
        </p:txBody>
      </p:sp>
      <p:sp>
        <p:nvSpPr>
          <p:cNvPr id="572420" name="Rectangle 3"/>
          <p:cNvSpPr>
            <a:spLocks noChangeArrowheads="1"/>
          </p:cNvSpPr>
          <p:nvPr/>
        </p:nvSpPr>
        <p:spPr bwMode="auto">
          <a:xfrm>
            <a:off x="1752600" y="11430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zh-TW" sz="1400" b="1">
              <a:latin typeface="Times New Roman" pitchFamily="18" charset="0"/>
            </a:endParaRPr>
          </a:p>
        </p:txBody>
      </p:sp>
      <p:sp>
        <p:nvSpPr>
          <p:cNvPr id="572421" name="Rectangle 4"/>
          <p:cNvSpPr>
            <a:spLocks noChangeArrowheads="1"/>
          </p:cNvSpPr>
          <p:nvPr/>
        </p:nvSpPr>
        <p:spPr bwMode="auto">
          <a:xfrm>
            <a:off x="4038600" y="11430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400" b="1">
              <a:latin typeface="Times New Roman" pitchFamily="18" charset="0"/>
            </a:endParaRPr>
          </a:p>
        </p:txBody>
      </p:sp>
      <p:sp>
        <p:nvSpPr>
          <p:cNvPr id="572422" name="Rectangle 5"/>
          <p:cNvSpPr>
            <a:spLocks noChangeArrowheads="1"/>
          </p:cNvSpPr>
          <p:nvPr/>
        </p:nvSpPr>
        <p:spPr bwMode="auto">
          <a:xfrm>
            <a:off x="6324600" y="11430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400" b="1">
              <a:latin typeface="Times New Roman" pitchFamily="18" charset="0"/>
            </a:endParaRPr>
          </a:p>
        </p:txBody>
      </p:sp>
      <p:sp>
        <p:nvSpPr>
          <p:cNvPr id="572423" name="AutoShape 6"/>
          <p:cNvSpPr>
            <a:spLocks noChangeArrowheads="1"/>
          </p:cNvSpPr>
          <p:nvPr/>
        </p:nvSpPr>
        <p:spPr bwMode="auto">
          <a:xfrm>
            <a:off x="1752600" y="1600200"/>
            <a:ext cx="1447800" cy="1600200"/>
          </a:xfrm>
          <a:prstGeom prst="upArrowCallout">
            <a:avLst>
              <a:gd name="adj1" fmla="val 25000"/>
              <a:gd name="adj2" fmla="val 25000"/>
              <a:gd name="adj3" fmla="val 18421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․colleagues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․experts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․customers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․partners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․friends</a:t>
            </a:r>
            <a:endParaRPr kumimoji="0" lang="en-US" altLang="zh-TW" sz="1400" b="1">
              <a:solidFill>
                <a:schemeClr val="bg2"/>
              </a:solidFill>
            </a:endParaRPr>
          </a:p>
        </p:txBody>
      </p:sp>
      <p:sp>
        <p:nvSpPr>
          <p:cNvPr id="572424" name="AutoShape 7"/>
          <p:cNvSpPr>
            <a:spLocks noChangeArrowheads="1"/>
          </p:cNvSpPr>
          <p:nvPr/>
        </p:nvSpPr>
        <p:spPr bwMode="auto">
          <a:xfrm>
            <a:off x="4038600" y="1600200"/>
            <a:ext cx="1600200" cy="1600200"/>
          </a:xfrm>
          <a:prstGeom prst="upArrowCallout">
            <a:avLst>
              <a:gd name="adj1" fmla="val 25000"/>
              <a:gd name="adj2" fmla="val 25000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en-US" altLang="zh-TW" sz="1400">
              <a:solidFill>
                <a:schemeClr val="bg2"/>
              </a:solidFill>
            </a:endParaRP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․respond rapidly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․brainstorm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․learning</a:t>
            </a:r>
          </a:p>
        </p:txBody>
      </p:sp>
      <p:sp>
        <p:nvSpPr>
          <p:cNvPr id="572425" name="AutoShape 8"/>
          <p:cNvSpPr>
            <a:spLocks noChangeArrowheads="1"/>
          </p:cNvSpPr>
          <p:nvPr/>
        </p:nvSpPr>
        <p:spPr bwMode="auto">
          <a:xfrm>
            <a:off x="6324600" y="1600200"/>
            <a:ext cx="1371600" cy="1600200"/>
          </a:xfrm>
          <a:prstGeom prst="upArrowCallout">
            <a:avLst>
              <a:gd name="adj1" fmla="val 25000"/>
              <a:gd name="adj2" fmla="val 25000"/>
              <a:gd name="adj3" fmla="val 19444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․create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․capture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․classify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․share</a:t>
            </a:r>
          </a:p>
        </p:txBody>
      </p:sp>
      <p:sp>
        <p:nvSpPr>
          <p:cNvPr id="572426" name="Text Box 9"/>
          <p:cNvSpPr txBox="1">
            <a:spLocks noChangeArrowheads="1"/>
          </p:cNvSpPr>
          <p:nvPr/>
        </p:nvSpPr>
        <p:spPr bwMode="auto">
          <a:xfrm>
            <a:off x="1905000" y="114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solidFill>
                  <a:schemeClr val="bg2"/>
                </a:solidFill>
              </a:rPr>
              <a:t>People </a:t>
            </a:r>
          </a:p>
        </p:txBody>
      </p:sp>
      <p:sp>
        <p:nvSpPr>
          <p:cNvPr id="572427" name="Text Box 10"/>
          <p:cNvSpPr txBox="1">
            <a:spLocks noChangeArrowheads="1"/>
          </p:cNvSpPr>
          <p:nvPr/>
        </p:nvSpPr>
        <p:spPr bwMode="auto">
          <a:xfrm>
            <a:off x="6477000" y="1141413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bg2"/>
                </a:solidFill>
              </a:rPr>
              <a:t>Places </a:t>
            </a:r>
          </a:p>
        </p:txBody>
      </p:sp>
      <p:sp>
        <p:nvSpPr>
          <p:cNvPr id="572428" name="Text Box 11"/>
          <p:cNvSpPr txBox="1">
            <a:spLocks noChangeArrowheads="1"/>
          </p:cNvSpPr>
          <p:nvPr/>
        </p:nvSpPr>
        <p:spPr bwMode="auto">
          <a:xfrm>
            <a:off x="4191000" y="1141413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bg2"/>
                </a:solidFill>
              </a:rPr>
              <a:t>Things </a:t>
            </a:r>
          </a:p>
        </p:txBody>
      </p:sp>
      <p:sp>
        <p:nvSpPr>
          <p:cNvPr id="572429" name="Line 12"/>
          <p:cNvSpPr>
            <a:spLocks noChangeShapeType="1"/>
          </p:cNvSpPr>
          <p:nvPr/>
        </p:nvSpPr>
        <p:spPr bwMode="auto">
          <a:xfrm>
            <a:off x="3124200" y="137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2430" name="Line 13"/>
          <p:cNvSpPr>
            <a:spLocks noChangeShapeType="1"/>
          </p:cNvSpPr>
          <p:nvPr/>
        </p:nvSpPr>
        <p:spPr bwMode="auto">
          <a:xfrm>
            <a:off x="5486400" y="137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2431" name="Rectangle 14"/>
          <p:cNvSpPr>
            <a:spLocks noChangeArrowheads="1"/>
          </p:cNvSpPr>
          <p:nvPr/>
        </p:nvSpPr>
        <p:spPr bwMode="auto">
          <a:xfrm>
            <a:off x="1066800" y="3429000"/>
            <a:ext cx="7315200" cy="259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200">
                <a:solidFill>
                  <a:schemeClr val="bg2"/>
                </a:solidFill>
              </a:rPr>
              <a:t>                     </a:t>
            </a:r>
            <a:r>
              <a:rPr kumimoji="0" lang="en-US" altLang="zh-TW" b="1">
                <a:solidFill>
                  <a:schemeClr val="bg2"/>
                </a:solidFill>
              </a:rPr>
              <a:t>Solutions</a:t>
            </a:r>
            <a:endParaRPr kumimoji="0" lang="en-US" altLang="zh-TW">
              <a:solidFill>
                <a:schemeClr val="bg2"/>
              </a:solidFill>
            </a:endParaRPr>
          </a:p>
        </p:txBody>
      </p:sp>
      <p:sp>
        <p:nvSpPr>
          <p:cNvPr id="572432" name="Rectangle 15"/>
          <p:cNvSpPr>
            <a:spLocks noChangeArrowheads="1"/>
          </p:cNvSpPr>
          <p:nvPr/>
        </p:nvSpPr>
        <p:spPr bwMode="auto">
          <a:xfrm>
            <a:off x="2133600" y="4038600"/>
            <a:ext cx="44958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Knowledge Portal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Organize and manage personal and community assets</a:t>
            </a:r>
          </a:p>
        </p:txBody>
      </p:sp>
      <p:sp>
        <p:nvSpPr>
          <p:cNvPr id="572433" name="Rectangle 16"/>
          <p:cNvSpPr>
            <a:spLocks noChangeArrowheads="1"/>
          </p:cNvSpPr>
          <p:nvPr/>
        </p:nvSpPr>
        <p:spPr bwMode="auto">
          <a:xfrm>
            <a:off x="1295400" y="4953000"/>
            <a:ext cx="3200400" cy="8763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Expertise Locator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Manager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Demographic and affinity information</a:t>
            </a:r>
          </a:p>
        </p:txBody>
      </p:sp>
      <p:sp>
        <p:nvSpPr>
          <p:cNvPr id="572434" name="Rectangle 17"/>
          <p:cNvSpPr>
            <a:spLocks noChangeArrowheads="1"/>
          </p:cNvSpPr>
          <p:nvPr/>
        </p:nvSpPr>
        <p:spPr bwMode="auto">
          <a:xfrm>
            <a:off x="4572000" y="4953000"/>
            <a:ext cx="3581400" cy="8763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Content Catalog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Connects people and content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In context to discover meaning</a:t>
            </a:r>
          </a:p>
          <a:p>
            <a:pPr eaLnBrk="0" hangingPunct="0"/>
            <a:r>
              <a:rPr kumimoji="0" lang="en-US" altLang="zh-TW" sz="1400">
                <a:solidFill>
                  <a:schemeClr val="bg2"/>
                </a:solidFill>
              </a:rPr>
              <a:t>Value and relationships</a:t>
            </a:r>
          </a:p>
        </p:txBody>
      </p:sp>
      <p:sp>
        <p:nvSpPr>
          <p:cNvPr id="572435" name="Rectangle 18"/>
          <p:cNvSpPr>
            <a:spLocks noChangeArrowheads="1"/>
          </p:cNvSpPr>
          <p:nvPr/>
        </p:nvSpPr>
        <p:spPr bwMode="auto">
          <a:xfrm>
            <a:off x="1981200" y="6019800"/>
            <a:ext cx="4495800" cy="3365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sz="1600">
                <a:latin typeface="Times New Roman" pitchFamily="18" charset="0"/>
              </a:rPr>
              <a:t>：</a:t>
            </a:r>
            <a:r>
              <a:rPr lang="en-US" altLang="zh-TW" sz="1600">
                <a:latin typeface="Times New Roman" pitchFamily="18" charset="0"/>
              </a:rPr>
              <a:t>IBM/Lotus 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知識管理平台</a:t>
            </a:r>
            <a:r>
              <a:rPr lang="zh-TW" altLang="en-US" sz="1100">
                <a:latin typeface="Times New Roman" pitchFamily="18" charset="0"/>
              </a:rPr>
              <a:t> 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72436" name="Text Box 19"/>
          <p:cNvSpPr txBox="1">
            <a:spLocks noChangeArrowheads="1"/>
          </p:cNvSpPr>
          <p:nvPr/>
        </p:nvSpPr>
        <p:spPr bwMode="auto">
          <a:xfrm>
            <a:off x="3429000" y="46482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chemeClr val="bg2"/>
                </a:solidFill>
              </a:rPr>
              <a:t>Discovery Engine</a:t>
            </a:r>
          </a:p>
        </p:txBody>
      </p:sp>
      <p:sp>
        <p:nvSpPr>
          <p:cNvPr id="572437" name="Text Box 20"/>
          <p:cNvSpPr txBox="1">
            <a:spLocks noChangeArrowheads="1"/>
          </p:cNvSpPr>
          <p:nvPr/>
        </p:nvSpPr>
        <p:spPr bwMode="auto">
          <a:xfrm>
            <a:off x="7604125" y="3624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72438" name="Text Box 21"/>
          <p:cNvSpPr txBox="1">
            <a:spLocks noChangeArrowheads="1"/>
          </p:cNvSpPr>
          <p:nvPr/>
        </p:nvSpPr>
        <p:spPr bwMode="auto">
          <a:xfrm>
            <a:off x="2133600" y="3733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solidFill>
                  <a:schemeClr val="bg2"/>
                </a:solidFill>
              </a:rPr>
              <a:t>Application template library+Methodologies+Service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D9F42-6B56-429D-9D87-111DA8FE0263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47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實務社群系統功能架構</a:t>
            </a:r>
          </a:p>
        </p:txBody>
      </p:sp>
      <p:pic>
        <p:nvPicPr>
          <p:cNvPr id="57344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836613"/>
            <a:ext cx="7345362" cy="553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F5846-220D-407A-A5A4-58091C271B68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外顯知識與內隱知識管理的</a:t>
            </a:r>
            <a:r>
              <a:rPr lang="en-US" altLang="zh-TW" sz="3600" smtClean="0"/>
              <a:t>IT</a:t>
            </a:r>
            <a:r>
              <a:rPr lang="zh-TW" altLang="en-US" sz="3600" smtClean="0"/>
              <a:t>工具</a:t>
            </a:r>
          </a:p>
        </p:txBody>
      </p:sp>
      <p:graphicFrame>
        <p:nvGraphicFramePr>
          <p:cNvPr id="1845251" name="Group 3"/>
          <p:cNvGraphicFramePr>
            <a:graphicFrameLocks noGrp="1"/>
          </p:cNvGraphicFramePr>
          <p:nvPr/>
        </p:nvGraphicFramePr>
        <p:xfrm>
          <a:off x="611188" y="1484313"/>
          <a:ext cx="7842250" cy="3988056"/>
        </p:xfrm>
        <a:graphic>
          <a:graphicData uri="http://schemas.openxmlformats.org/drawingml/2006/table">
            <a:tbl>
              <a:tblPr/>
              <a:tblGrid>
                <a:gridCol w="400050"/>
                <a:gridCol w="3521075"/>
                <a:gridCol w="3921125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支援外顯知識的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工具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支援內隱知識的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工具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13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儲存</a:t>
                      </a:r>
                    </a:p>
                  </a:txBody>
                  <a:tcPr marL="92075" marR="92075" marT="46038" marB="46038" vert="eaVert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文件管理系統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案例推理系統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常見問題解答集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資料倉儲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工作流程系統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全球資訊網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專家系統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群組軟體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網際網路／企業內部網路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／企業外部網路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群組決策支援系統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電子視訊會議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電子實務社群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聊天室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知識地圖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sp>
        <p:nvSpPr>
          <p:cNvPr id="574481" name="Text Box 16"/>
          <p:cNvSpPr txBox="1">
            <a:spLocks noChangeArrowheads="1"/>
          </p:cNvSpPr>
          <p:nvPr/>
        </p:nvSpPr>
        <p:spPr bwMode="auto">
          <a:xfrm>
            <a:off x="3267075" y="60356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資料來源：林東清，</a:t>
            </a:r>
            <a:r>
              <a:rPr lang="en-US" altLang="zh-TW">
                <a:ea typeface="標楷體" pitchFamily="65" charset="-120"/>
              </a:rPr>
              <a:t>2004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49085-0DAE-4DF2-8F07-229189D5E059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84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smtClean="0"/>
              <a:t>外顯知識與內隱知識管理的</a:t>
            </a:r>
            <a:r>
              <a:rPr lang="en-US" altLang="zh-TW" sz="3200" smtClean="0"/>
              <a:t>IT</a:t>
            </a:r>
            <a:r>
              <a:rPr lang="zh-TW" altLang="en-US" sz="3200" smtClean="0"/>
              <a:t>工具（續）</a:t>
            </a:r>
          </a:p>
        </p:txBody>
      </p:sp>
      <p:graphicFrame>
        <p:nvGraphicFramePr>
          <p:cNvPr id="1846275" name="Group 3"/>
          <p:cNvGraphicFramePr>
            <a:graphicFrameLocks noGrp="1"/>
          </p:cNvGraphicFramePr>
          <p:nvPr/>
        </p:nvGraphicFramePr>
        <p:xfrm>
          <a:off x="755650" y="1844675"/>
          <a:ext cx="7827963" cy="3110232"/>
        </p:xfrm>
        <a:graphic>
          <a:graphicData uri="http://schemas.openxmlformats.org/drawingml/2006/table">
            <a:tbl>
              <a:tblPr/>
              <a:tblGrid>
                <a:gridCol w="400050"/>
                <a:gridCol w="3703638"/>
                <a:gridCol w="3724275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支援外顯知識的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工具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支援內隱知識的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工具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05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擷取</a:t>
                      </a:r>
                    </a:p>
                  </a:txBody>
                  <a:tcPr marL="92075" marR="92075" marT="46038" marB="46038" vert="eaVert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網際網路／企業內部網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路／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企業外部網路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搜尋引擎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智慧代理人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內容導向搜尋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sp>
        <p:nvSpPr>
          <p:cNvPr id="575505" name="Text Box 16"/>
          <p:cNvSpPr txBox="1">
            <a:spLocks noChangeArrowheads="1"/>
          </p:cNvSpPr>
          <p:nvPr/>
        </p:nvSpPr>
        <p:spPr bwMode="auto">
          <a:xfrm>
            <a:off x="3267075" y="60356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資料來源：林東清，</a:t>
            </a:r>
            <a:r>
              <a:rPr lang="en-US" altLang="zh-TW">
                <a:ea typeface="標楷體" pitchFamily="65" charset="-120"/>
              </a:rPr>
              <a:t>2004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87BCF-05BE-4FBD-8387-4315F0F8FD67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支援不同知識格式型態的</a:t>
            </a:r>
            <a:r>
              <a:rPr lang="en-US" altLang="zh-TW" smtClean="0"/>
              <a:t>IT</a:t>
            </a:r>
            <a:r>
              <a:rPr lang="zh-TW" altLang="en-US" smtClean="0"/>
              <a:t>工具</a:t>
            </a:r>
          </a:p>
        </p:txBody>
      </p:sp>
      <p:graphicFrame>
        <p:nvGraphicFramePr>
          <p:cNvPr id="1847299" name="Group 3"/>
          <p:cNvGraphicFramePr>
            <a:graphicFrameLocks noGrp="1"/>
          </p:cNvGraphicFramePr>
          <p:nvPr/>
        </p:nvGraphicFramePr>
        <p:xfrm>
          <a:off x="179388" y="1268413"/>
          <a:ext cx="8713787" cy="3362580"/>
        </p:xfrm>
        <a:graphic>
          <a:graphicData uri="http://schemas.openxmlformats.org/drawingml/2006/table">
            <a:tbl>
              <a:tblPr/>
              <a:tblGrid>
                <a:gridCol w="1638300"/>
                <a:gridCol w="1639887"/>
                <a:gridCol w="1639888"/>
                <a:gridCol w="1922462"/>
                <a:gridCol w="18732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支援數字導向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支援文件導向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支援溝通討論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導向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支援智慧型知識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儲存導向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支援多媒體導向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資料倉儲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資料探勘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模式模擬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文件管理系統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工作流程系統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智慧代理人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搜尋引擎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電腦輔助設計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文件探勘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電子布告欄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電子郵件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群組軟體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聊天室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電子視訊會議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企業內部網路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企業外部網路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電子論壇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專家系統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案例推理系統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常見問題解答集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(FAQ)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智慧代理人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人工智慧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劇本模擬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虛擬實境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多媒體管理系統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電子視訊會議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線上學習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76536" name="Text Box 23"/>
          <p:cNvSpPr txBox="1">
            <a:spLocks noChangeArrowheads="1"/>
          </p:cNvSpPr>
          <p:nvPr/>
        </p:nvSpPr>
        <p:spPr bwMode="auto">
          <a:xfrm>
            <a:off x="3267075" y="60356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資料來源：林東清，</a:t>
            </a:r>
            <a:r>
              <a:rPr lang="en-US" altLang="zh-TW">
                <a:ea typeface="標楷體" pitchFamily="65" charset="-120"/>
              </a:rPr>
              <a:t>2004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210F-D0D1-4830-BE1E-C11864C1C3BB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支援不同知識管理步驟的</a:t>
            </a:r>
            <a:r>
              <a:rPr lang="en-US" altLang="zh-TW" smtClean="0"/>
              <a:t>IT</a:t>
            </a:r>
            <a:r>
              <a:rPr lang="zh-TW" altLang="en-US" smtClean="0"/>
              <a:t>工具</a:t>
            </a:r>
          </a:p>
        </p:txBody>
      </p:sp>
      <p:graphicFrame>
        <p:nvGraphicFramePr>
          <p:cNvPr id="1848323" name="Group 3"/>
          <p:cNvGraphicFramePr>
            <a:graphicFrameLocks noGrp="1"/>
          </p:cNvGraphicFramePr>
          <p:nvPr/>
        </p:nvGraphicFramePr>
        <p:xfrm>
          <a:off x="323850" y="1125538"/>
          <a:ext cx="8640763" cy="3959225"/>
        </p:xfrm>
        <a:graphic>
          <a:graphicData uri="http://schemas.openxmlformats.org/drawingml/2006/table">
            <a:tbl>
              <a:tblPr/>
              <a:tblGrid>
                <a:gridCol w="1135063"/>
                <a:gridCol w="1220787"/>
                <a:gridCol w="1222375"/>
                <a:gridCol w="1222375"/>
                <a:gridCol w="1222375"/>
                <a:gridCol w="1220788"/>
                <a:gridCol w="139700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支援知識的定義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支援知識的獲取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支援知識的創造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支援知識的儲存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支援知識的擷取與利用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支援知識的分享傳遞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支援多種流程的整合型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3028950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搜尋引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擎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智慧代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理人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知識地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圖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專家黃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企業內部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企業外部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群組軟體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搜尋引擎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協同商務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繪圖輔助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的設計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案例推理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資料探勘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模式模擬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協同過濾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腦力激盪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支援軟體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全球資訊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資料庫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資料倉儲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文件管理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知識庫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工作流程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全球資訊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搜尋引擎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文件探勘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線上即時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分析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介面設計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軟體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企業入口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網站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全球資訊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企業內部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企業外部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網路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群組軟體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工作流程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企業入口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網站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知識管理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77566" name="Text Box 29"/>
          <p:cNvSpPr txBox="1">
            <a:spLocks noChangeArrowheads="1"/>
          </p:cNvSpPr>
          <p:nvPr/>
        </p:nvSpPr>
        <p:spPr bwMode="auto">
          <a:xfrm>
            <a:off x="3267075" y="60356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資料來源：林東清，</a:t>
            </a:r>
            <a:r>
              <a:rPr lang="en-US" altLang="zh-TW">
                <a:ea typeface="標楷體" pitchFamily="65" charset="-120"/>
              </a:rPr>
              <a:t>2004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3AC9-C114-4262-962B-85FEED244E80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支援不同知識管理步驟的</a:t>
            </a:r>
            <a:r>
              <a:rPr lang="en-US" altLang="zh-TW" sz="3600" smtClean="0"/>
              <a:t>IT</a:t>
            </a:r>
            <a:r>
              <a:rPr lang="zh-TW" altLang="en-US" sz="3600" smtClean="0"/>
              <a:t>工具（續）</a:t>
            </a:r>
          </a:p>
        </p:txBody>
      </p:sp>
      <p:graphicFrame>
        <p:nvGraphicFramePr>
          <p:cNvPr id="1849347" name="Group 3"/>
          <p:cNvGraphicFramePr>
            <a:graphicFrameLocks noGrp="1"/>
          </p:cNvGraphicFramePr>
          <p:nvPr/>
        </p:nvGraphicFramePr>
        <p:xfrm>
          <a:off x="323850" y="1700213"/>
          <a:ext cx="8640763" cy="3914904"/>
        </p:xfrm>
        <a:graphic>
          <a:graphicData uri="http://schemas.openxmlformats.org/drawingml/2006/table">
            <a:tbl>
              <a:tblPr/>
              <a:tblGrid>
                <a:gridCol w="1135063"/>
                <a:gridCol w="952500"/>
                <a:gridCol w="1490662"/>
                <a:gridCol w="1222375"/>
                <a:gridCol w="1222375"/>
                <a:gridCol w="1222375"/>
                <a:gridCol w="1395413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支援知識的定義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支援知識的獲取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支援知識的創造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支援知識的儲存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支援知識的擷取與利用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支援知識的分享傳遞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支援多種流程的整合型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IT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39871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群組群體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BBS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聊天室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虛擬實境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軟體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常見問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題集解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答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(FAQ)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專家系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案例推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理系統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智慧代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理人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電子視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訊會議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e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化企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業社群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BBS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聊天室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群組決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策支援</a:t>
                      </a: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系統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78590" name="Text Box 29"/>
          <p:cNvSpPr txBox="1">
            <a:spLocks noChangeArrowheads="1"/>
          </p:cNvSpPr>
          <p:nvPr/>
        </p:nvSpPr>
        <p:spPr bwMode="auto">
          <a:xfrm>
            <a:off x="3267075" y="60356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資料來源：林東清，</a:t>
            </a:r>
            <a:r>
              <a:rPr lang="en-US" altLang="zh-TW">
                <a:ea typeface="標楷體" pitchFamily="65" charset="-120"/>
              </a:rPr>
              <a:t>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04DC3-10E6-4285-A5D4-D357589D533D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知識管理的整合性資訊科技平台架構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1776413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zh-TW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908050"/>
            <a:ext cx="6529387" cy="5473700"/>
            <a:chOff x="720" y="912"/>
            <a:chExt cx="4368" cy="3024"/>
          </a:xfrm>
        </p:grpSpPr>
        <p:graphicFrame>
          <p:nvGraphicFramePr>
            <p:cNvPr id="38914" name="Object 5"/>
            <p:cNvGraphicFramePr>
              <a:graphicFrameLocks noChangeAspect="1"/>
            </p:cNvGraphicFramePr>
            <p:nvPr/>
          </p:nvGraphicFramePr>
          <p:xfrm>
            <a:off x="720" y="912"/>
            <a:ext cx="4368" cy="3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Photo Editor 影像" r:id="rId3" imgW="17409524" imgH="16204287" progId="MSPhotoEd.3">
                    <p:embed/>
                  </p:oleObj>
                </mc:Choice>
                <mc:Fallback>
                  <p:oleObj name="Photo Editor 影像" r:id="rId3" imgW="17409524" imgH="16204287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912"/>
                          <a:ext cx="4368" cy="30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9" name="Text Box 6"/>
            <p:cNvSpPr txBox="1">
              <a:spLocks noChangeArrowheads="1"/>
            </p:cNvSpPr>
            <p:nvPr/>
          </p:nvSpPr>
          <p:spPr bwMode="auto">
            <a:xfrm>
              <a:off x="2592" y="2185"/>
              <a:ext cx="768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知識管理的資訊科技平台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986C3-8D52-4F2D-87A4-5BAF4C14F274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399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71550" y="476250"/>
          <a:ext cx="76200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文件" r:id="rId4" imgW="8517657" imgH="6512385" progId="Word.Document.8">
                  <p:embed/>
                </p:oleObj>
              </mc:Choice>
              <mc:Fallback>
                <p:oleObj name="文件" r:id="rId4" imgW="8517657" imgH="65123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250"/>
                        <a:ext cx="7620000" cy="59039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1258888" y="0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ea typeface="標楷體" pitchFamily="65" charset="-120"/>
              </a:rPr>
              <a:t>台灣企業的知識管理系統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3E5-0492-43F0-9647-9B0C80953D10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策略知識管理電腦輔助工具架構</a:t>
            </a:r>
            <a:endParaRPr lang="zh-TW" altLang="en-US" smtClean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295400" y="3673475"/>
            <a:ext cx="6553200" cy="2117725"/>
            <a:chOff x="816" y="2314"/>
            <a:chExt cx="4128" cy="1334"/>
          </a:xfrm>
        </p:grpSpPr>
        <p:sp>
          <p:nvSpPr>
            <p:cNvPr id="579600" name="Freeform 13"/>
            <p:cNvSpPr>
              <a:spLocks/>
            </p:cNvSpPr>
            <p:nvPr/>
          </p:nvSpPr>
          <p:spPr bwMode="auto">
            <a:xfrm>
              <a:off x="2762" y="2314"/>
              <a:ext cx="3" cy="268"/>
            </a:xfrm>
            <a:custGeom>
              <a:avLst/>
              <a:gdLst>
                <a:gd name="T0" fmla="*/ 0 w 3"/>
                <a:gd name="T1" fmla="*/ 0 h 268"/>
                <a:gd name="T2" fmla="*/ 3 w 3"/>
                <a:gd name="T3" fmla="*/ 268 h 268"/>
                <a:gd name="T4" fmla="*/ 0 60000 65536"/>
                <a:gd name="T5" fmla="*/ 0 60000 65536"/>
                <a:gd name="T6" fmla="*/ 0 w 3"/>
                <a:gd name="T7" fmla="*/ 0 h 268"/>
                <a:gd name="T8" fmla="*/ 3 w 3"/>
                <a:gd name="T9" fmla="*/ 268 h 2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68">
                  <a:moveTo>
                    <a:pt x="0" y="0"/>
                  </a:moveTo>
                  <a:lnTo>
                    <a:pt x="3" y="26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tIns="0" bIns="0" anchor="ctr"/>
            <a:lstStyle/>
            <a:p>
              <a:endParaRPr lang="zh-TW" altLang="en-US"/>
            </a:p>
          </p:txBody>
        </p:sp>
        <p:sp>
          <p:nvSpPr>
            <p:cNvPr id="579601" name="Rectangle 14"/>
            <p:cNvSpPr>
              <a:spLocks noChangeArrowheads="1"/>
            </p:cNvSpPr>
            <p:nvPr/>
          </p:nvSpPr>
          <p:spPr bwMode="auto">
            <a:xfrm>
              <a:off x="816" y="2595"/>
              <a:ext cx="4128" cy="1053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tIns="0" bIns="0" anchor="ctr"/>
            <a:lstStyle/>
            <a:p>
              <a:endParaRPr lang="zh-TW" altLang="en-US"/>
            </a:p>
          </p:txBody>
        </p:sp>
        <p:sp>
          <p:nvSpPr>
            <p:cNvPr id="579602" name="Freeform 15"/>
            <p:cNvSpPr>
              <a:spLocks/>
            </p:cNvSpPr>
            <p:nvPr/>
          </p:nvSpPr>
          <p:spPr bwMode="auto">
            <a:xfrm>
              <a:off x="816" y="2838"/>
              <a:ext cx="4117" cy="1"/>
            </a:xfrm>
            <a:custGeom>
              <a:avLst/>
              <a:gdLst>
                <a:gd name="T0" fmla="*/ 0 w 6702"/>
                <a:gd name="T1" fmla="*/ 0 h 1"/>
                <a:gd name="T2" fmla="*/ 955 w 6702"/>
                <a:gd name="T3" fmla="*/ 0 h 1"/>
                <a:gd name="T4" fmla="*/ 0 60000 65536"/>
                <a:gd name="T5" fmla="*/ 0 60000 65536"/>
                <a:gd name="T6" fmla="*/ 0 w 6702"/>
                <a:gd name="T7" fmla="*/ 0 h 1"/>
                <a:gd name="T8" fmla="*/ 6702 w 670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02" h="1">
                  <a:moveTo>
                    <a:pt x="0" y="0"/>
                  </a:moveTo>
                  <a:lnTo>
                    <a:pt x="6702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endParaRPr lang="zh-TW" altLang="en-US"/>
            </a:p>
          </p:txBody>
        </p:sp>
        <p:sp>
          <p:nvSpPr>
            <p:cNvPr id="579603" name="Text Box 16"/>
            <p:cNvSpPr txBox="1">
              <a:spLocks noChangeArrowheads="1"/>
            </p:cNvSpPr>
            <p:nvPr/>
          </p:nvSpPr>
          <p:spPr bwMode="auto">
            <a:xfrm>
              <a:off x="1406" y="3243"/>
              <a:ext cx="1179" cy="24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群組軟體工具</a:t>
              </a:r>
            </a:p>
          </p:txBody>
        </p:sp>
        <p:sp>
          <p:nvSpPr>
            <p:cNvPr id="579604" name="Text Box 17"/>
            <p:cNvSpPr txBox="1">
              <a:spLocks noChangeArrowheads="1"/>
            </p:cNvSpPr>
            <p:nvPr/>
          </p:nvSpPr>
          <p:spPr bwMode="auto">
            <a:xfrm>
              <a:off x="3175" y="3243"/>
              <a:ext cx="1253" cy="24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網際網路工具</a:t>
              </a:r>
            </a:p>
          </p:txBody>
        </p:sp>
        <p:sp>
          <p:nvSpPr>
            <p:cNvPr id="579605" name="Text Box 18"/>
            <p:cNvSpPr txBox="1">
              <a:spLocks noChangeArrowheads="1"/>
            </p:cNvSpPr>
            <p:nvPr/>
          </p:nvSpPr>
          <p:spPr bwMode="auto">
            <a:xfrm>
              <a:off x="1995" y="2621"/>
              <a:ext cx="1749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電腦輔助互動學習界面</a:t>
              </a:r>
            </a:p>
          </p:txBody>
        </p:sp>
        <p:sp>
          <p:nvSpPr>
            <p:cNvPr id="579606" name="Text Box 19"/>
            <p:cNvSpPr txBox="1">
              <a:spLocks noChangeArrowheads="1"/>
            </p:cNvSpPr>
            <p:nvPr/>
          </p:nvSpPr>
          <p:spPr bwMode="auto">
            <a:xfrm>
              <a:off x="2112" y="2919"/>
              <a:ext cx="1488" cy="2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群組合作學習環境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95400" y="1600200"/>
            <a:ext cx="6553200" cy="2054225"/>
            <a:chOff x="816" y="1008"/>
            <a:chExt cx="4128" cy="1294"/>
          </a:xfrm>
        </p:grpSpPr>
        <p:sp>
          <p:nvSpPr>
            <p:cNvPr id="579590" name="Rectangle 4"/>
            <p:cNvSpPr>
              <a:spLocks noChangeArrowheads="1"/>
            </p:cNvSpPr>
            <p:nvPr/>
          </p:nvSpPr>
          <p:spPr bwMode="auto">
            <a:xfrm>
              <a:off x="816" y="1008"/>
              <a:ext cx="4128" cy="129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tIns="0" bIns="0" anchor="ctr"/>
            <a:lstStyle/>
            <a:p>
              <a:endParaRPr lang="zh-TW" altLang="en-US"/>
            </a:p>
          </p:txBody>
        </p:sp>
        <p:sp>
          <p:nvSpPr>
            <p:cNvPr id="579591" name="Freeform 5"/>
            <p:cNvSpPr>
              <a:spLocks/>
            </p:cNvSpPr>
            <p:nvPr/>
          </p:nvSpPr>
          <p:spPr bwMode="auto">
            <a:xfrm>
              <a:off x="830" y="1623"/>
              <a:ext cx="4103" cy="1"/>
            </a:xfrm>
            <a:custGeom>
              <a:avLst/>
              <a:gdLst>
                <a:gd name="T0" fmla="*/ 0 w 6680"/>
                <a:gd name="T1" fmla="*/ 0 h 1"/>
                <a:gd name="T2" fmla="*/ 951 w 6680"/>
                <a:gd name="T3" fmla="*/ 0 h 1"/>
                <a:gd name="T4" fmla="*/ 0 60000 65536"/>
                <a:gd name="T5" fmla="*/ 0 60000 65536"/>
                <a:gd name="T6" fmla="*/ 0 w 6680"/>
                <a:gd name="T7" fmla="*/ 0 h 1"/>
                <a:gd name="T8" fmla="*/ 6680 w 668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80" h="1">
                  <a:moveTo>
                    <a:pt x="0" y="0"/>
                  </a:moveTo>
                  <a:lnTo>
                    <a:pt x="668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endParaRPr lang="zh-TW" altLang="en-US"/>
            </a:p>
          </p:txBody>
        </p:sp>
        <p:sp>
          <p:nvSpPr>
            <p:cNvPr id="579592" name="Text Box 6"/>
            <p:cNvSpPr txBox="1">
              <a:spLocks noChangeArrowheads="1"/>
            </p:cNvSpPr>
            <p:nvPr/>
          </p:nvSpPr>
          <p:spPr bwMode="auto">
            <a:xfrm>
              <a:off x="864" y="1296"/>
              <a:ext cx="1254" cy="2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情境議題資料庫</a:t>
              </a:r>
            </a:p>
          </p:txBody>
        </p:sp>
        <p:sp>
          <p:nvSpPr>
            <p:cNvPr id="579593" name="Text Box 7"/>
            <p:cNvSpPr txBox="1">
              <a:spLocks noChangeArrowheads="1"/>
            </p:cNvSpPr>
            <p:nvPr/>
          </p:nvSpPr>
          <p:spPr bwMode="auto">
            <a:xfrm>
              <a:off x="2256" y="1296"/>
              <a:ext cx="1253" cy="2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20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心智模式資料庫</a:t>
              </a:r>
            </a:p>
          </p:txBody>
        </p:sp>
        <p:sp>
          <p:nvSpPr>
            <p:cNvPr id="579594" name="Text Box 8"/>
            <p:cNvSpPr txBox="1">
              <a:spLocks noChangeArrowheads="1"/>
            </p:cNvSpPr>
            <p:nvPr/>
          </p:nvSpPr>
          <p:spPr bwMode="auto">
            <a:xfrm>
              <a:off x="963" y="1947"/>
              <a:ext cx="1254" cy="3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情境議題模組</a:t>
              </a:r>
            </a:p>
          </p:txBody>
        </p:sp>
        <p:sp>
          <p:nvSpPr>
            <p:cNvPr id="579595" name="Text Box 9"/>
            <p:cNvSpPr txBox="1">
              <a:spLocks noChangeArrowheads="1"/>
            </p:cNvSpPr>
            <p:nvPr/>
          </p:nvSpPr>
          <p:spPr bwMode="auto">
            <a:xfrm>
              <a:off x="2290" y="1947"/>
              <a:ext cx="1254" cy="3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zh-TW" altLang="en-US" sz="20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問題結構之</a:t>
              </a:r>
            </a:p>
            <a:p>
              <a:pPr algn="ctr">
                <a:lnSpc>
                  <a:spcPct val="80000"/>
                </a:lnSpc>
              </a:pPr>
              <a:r>
                <a:rPr lang="zh-TW" altLang="en-US" sz="20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系統思考圖模組</a:t>
              </a:r>
            </a:p>
          </p:txBody>
        </p:sp>
        <p:sp>
          <p:nvSpPr>
            <p:cNvPr id="579596" name="Text Box 10"/>
            <p:cNvSpPr txBox="1">
              <a:spLocks noChangeArrowheads="1"/>
            </p:cNvSpPr>
            <p:nvPr/>
          </p:nvSpPr>
          <p:spPr bwMode="auto">
            <a:xfrm>
              <a:off x="3617" y="1947"/>
              <a:ext cx="1253" cy="3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經營管理模組</a:t>
              </a:r>
            </a:p>
          </p:txBody>
        </p:sp>
        <p:sp>
          <p:nvSpPr>
            <p:cNvPr id="579597" name="Text Box 11"/>
            <p:cNvSpPr txBox="1">
              <a:spLocks noChangeArrowheads="1"/>
            </p:cNvSpPr>
            <p:nvPr/>
          </p:nvSpPr>
          <p:spPr bwMode="auto">
            <a:xfrm>
              <a:off x="2448" y="1056"/>
              <a:ext cx="766" cy="192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知識庫</a:t>
              </a:r>
            </a:p>
          </p:txBody>
        </p:sp>
        <p:sp>
          <p:nvSpPr>
            <p:cNvPr id="579598" name="Text Box 12"/>
            <p:cNvSpPr txBox="1">
              <a:spLocks noChangeArrowheads="1"/>
            </p:cNvSpPr>
            <p:nvPr/>
          </p:nvSpPr>
          <p:spPr bwMode="auto">
            <a:xfrm>
              <a:off x="2304" y="1680"/>
              <a:ext cx="1152" cy="23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系統應用模組</a:t>
              </a:r>
            </a:p>
          </p:txBody>
        </p:sp>
        <p:sp>
          <p:nvSpPr>
            <p:cNvPr id="579599" name="Text Box 27"/>
            <p:cNvSpPr txBox="1">
              <a:spLocks noChangeArrowheads="1"/>
            </p:cNvSpPr>
            <p:nvPr/>
          </p:nvSpPr>
          <p:spPr bwMode="auto">
            <a:xfrm>
              <a:off x="3648" y="1296"/>
              <a:ext cx="1253" cy="22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2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經營管理資料庫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82C35-0057-45E6-8061-6BF2AF01DFC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2771775" y="6165850"/>
            <a:ext cx="339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Meso and Smith, 2000</a:t>
            </a:r>
          </a:p>
        </p:txBody>
      </p:sp>
      <p:pic>
        <p:nvPicPr>
          <p:cNvPr id="1855491" name="Picture 3" descr="圖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242888"/>
            <a:ext cx="52578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6698A-0BA2-4FAF-BF26-56389BC94C69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2819400" y="5943600"/>
            <a:ext cx="339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Meso and Smith, 2000</a:t>
            </a:r>
          </a:p>
        </p:txBody>
      </p:sp>
      <p:pic>
        <p:nvPicPr>
          <p:cNvPr id="1856515" name="Picture 3" descr="圖片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333375"/>
            <a:ext cx="7632700" cy="5607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05F6B-0416-4CFE-9B81-4CAF9B428592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8145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KM</a:t>
            </a:r>
            <a:r>
              <a:rPr lang="zh-TW" altLang="en-US" smtClean="0"/>
              <a:t>系統發展步驟</a:t>
            </a:r>
          </a:p>
        </p:txBody>
      </p:sp>
      <p:graphicFrame>
        <p:nvGraphicFramePr>
          <p:cNvPr id="3789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71550" y="981075"/>
          <a:ext cx="6913563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點陣圖影像" r:id="rId3" imgW="5800000" imgH="4277322" progId="Paint.Picture">
                  <p:embed/>
                </p:oleObj>
              </mc:Choice>
              <mc:Fallback>
                <p:oleObj name="點陣圖影像" r:id="rId3" imgW="5800000" imgH="427732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81075"/>
                        <a:ext cx="6913563" cy="5097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178175" y="616585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Tiwana,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3C3BC-A9A8-41CA-B654-345F0D93F2F0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知識管理系統建置架構</a:t>
            </a:r>
          </a:p>
        </p:txBody>
      </p:sp>
      <p:sp>
        <p:nvSpPr>
          <p:cNvPr id="567300" name="AutoShape 3"/>
          <p:cNvSpPr>
            <a:spLocks noChangeArrowheads="1"/>
          </p:cNvSpPr>
          <p:nvPr/>
        </p:nvSpPr>
        <p:spPr bwMode="auto">
          <a:xfrm>
            <a:off x="914400" y="1219200"/>
            <a:ext cx="6934200" cy="366713"/>
          </a:xfrm>
          <a:prstGeom prst="homePlate">
            <a:avLst>
              <a:gd name="adj" fmla="val 472727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kumimoji="0" lang="zh-TW" altLang="en-US" sz="20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專 案 管 理</a:t>
            </a:r>
          </a:p>
        </p:txBody>
      </p:sp>
      <p:sp>
        <p:nvSpPr>
          <p:cNvPr id="567301" name="AutoShape 4"/>
          <p:cNvSpPr>
            <a:spLocks noChangeArrowheads="1"/>
          </p:cNvSpPr>
          <p:nvPr/>
        </p:nvSpPr>
        <p:spPr bwMode="auto">
          <a:xfrm>
            <a:off x="914400" y="2667000"/>
            <a:ext cx="6880225" cy="365125"/>
          </a:xfrm>
          <a:prstGeom prst="homePlate">
            <a:avLst>
              <a:gd name="adj" fmla="val 471087"/>
            </a:avLst>
          </a:prstGeom>
          <a:solidFill>
            <a:srgbClr val="FF66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kumimoji="0" lang="zh-TW" altLang="en-US" sz="20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變 革 促 動</a:t>
            </a:r>
          </a:p>
        </p:txBody>
      </p:sp>
      <p:sp>
        <p:nvSpPr>
          <p:cNvPr id="567302" name="AutoShape 5"/>
          <p:cNvSpPr>
            <a:spLocks noChangeArrowheads="1"/>
          </p:cNvSpPr>
          <p:nvPr/>
        </p:nvSpPr>
        <p:spPr bwMode="auto">
          <a:xfrm>
            <a:off x="2057400" y="1638300"/>
            <a:ext cx="1725613" cy="915988"/>
          </a:xfrm>
          <a:prstGeom prst="chevron">
            <a:avLst>
              <a:gd name="adj" fmla="val 41166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TW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規劃</a:t>
            </a:r>
          </a:p>
          <a:p>
            <a:pPr algn="ctr" eaLnBrk="0" hangingPunct="0"/>
            <a:r>
              <a:rPr kumimoji="0" lang="zh-TW" altLang="en-US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設計</a:t>
            </a:r>
          </a:p>
        </p:txBody>
      </p:sp>
      <p:sp>
        <p:nvSpPr>
          <p:cNvPr id="567303" name="AutoShape 6"/>
          <p:cNvSpPr>
            <a:spLocks noChangeArrowheads="1"/>
          </p:cNvSpPr>
          <p:nvPr/>
        </p:nvSpPr>
        <p:spPr bwMode="auto">
          <a:xfrm>
            <a:off x="914400" y="1638300"/>
            <a:ext cx="1447800" cy="952500"/>
          </a:xfrm>
          <a:prstGeom prst="homePlate">
            <a:avLst>
              <a:gd name="adj" fmla="val 40111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kumimoji="0" lang="zh-TW" altLang="en-US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準備</a:t>
            </a:r>
          </a:p>
        </p:txBody>
      </p:sp>
      <p:sp>
        <p:nvSpPr>
          <p:cNvPr id="567304" name="AutoShape 7"/>
          <p:cNvSpPr>
            <a:spLocks noChangeArrowheads="1"/>
          </p:cNvSpPr>
          <p:nvPr/>
        </p:nvSpPr>
        <p:spPr bwMode="auto">
          <a:xfrm>
            <a:off x="3444875" y="1638300"/>
            <a:ext cx="1687513" cy="915988"/>
          </a:xfrm>
          <a:prstGeom prst="chevron">
            <a:avLst>
              <a:gd name="adj" fmla="val 46057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2000"/>
              </a:lnSpc>
            </a:pPr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  <p:sp>
        <p:nvSpPr>
          <p:cNvPr id="567305" name="AutoShape 8"/>
          <p:cNvSpPr>
            <a:spLocks noChangeArrowheads="1"/>
          </p:cNvSpPr>
          <p:nvPr/>
        </p:nvSpPr>
        <p:spPr bwMode="auto">
          <a:xfrm>
            <a:off x="4795838" y="1638300"/>
            <a:ext cx="1685925" cy="915988"/>
          </a:xfrm>
          <a:prstGeom prst="chevron">
            <a:avLst>
              <a:gd name="adj" fmla="val 46014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2000"/>
              </a:lnSpc>
            </a:pPr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en-US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執行</a:t>
            </a:r>
          </a:p>
        </p:txBody>
      </p:sp>
      <p:sp>
        <p:nvSpPr>
          <p:cNvPr id="567306" name="AutoShape 9"/>
          <p:cNvSpPr>
            <a:spLocks noChangeArrowheads="1"/>
          </p:cNvSpPr>
          <p:nvPr/>
        </p:nvSpPr>
        <p:spPr bwMode="auto">
          <a:xfrm>
            <a:off x="6145213" y="1638300"/>
            <a:ext cx="1687512" cy="915988"/>
          </a:xfrm>
          <a:prstGeom prst="chevron">
            <a:avLst>
              <a:gd name="adj" fmla="val 46057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2000"/>
              </a:lnSpc>
            </a:pPr>
            <a:endParaRPr kumimoji="0" lang="en-US" altLang="zh-TW" sz="1600" b="1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sz="16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評估</a:t>
            </a:r>
          </a:p>
        </p:txBody>
      </p:sp>
      <p:sp>
        <p:nvSpPr>
          <p:cNvPr id="567307" name="AutoShape 10"/>
          <p:cNvSpPr>
            <a:spLocks noChangeArrowheads="1"/>
          </p:cNvSpPr>
          <p:nvPr/>
        </p:nvSpPr>
        <p:spPr bwMode="auto">
          <a:xfrm>
            <a:off x="903288" y="3200400"/>
            <a:ext cx="1687512" cy="2930525"/>
          </a:xfrm>
          <a:prstGeom prst="homePlat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7308" name="Rectangle 11"/>
          <p:cNvSpPr>
            <a:spLocks noChangeArrowheads="1"/>
          </p:cNvSpPr>
          <p:nvPr/>
        </p:nvSpPr>
        <p:spPr bwMode="auto">
          <a:xfrm>
            <a:off x="903288" y="3382963"/>
            <a:ext cx="151923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建立專案團隊</a:t>
            </a:r>
          </a:p>
          <a:p>
            <a:pPr eaLnBrk="0" hangingPunct="0"/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決定專案關建因素</a:t>
            </a:r>
          </a:p>
          <a:p>
            <a:pPr eaLnBrk="0" hangingPunct="0"/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溝通專案管理議題</a:t>
            </a:r>
          </a:p>
          <a:p>
            <a:pPr eaLnBrk="0" hangingPunct="0"/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7309" name="AutoShape 12"/>
          <p:cNvSpPr>
            <a:spLocks noChangeArrowheads="1"/>
          </p:cNvSpPr>
          <p:nvPr/>
        </p:nvSpPr>
        <p:spPr bwMode="auto">
          <a:xfrm>
            <a:off x="2252663" y="3200400"/>
            <a:ext cx="1687512" cy="2930525"/>
          </a:xfrm>
          <a:prstGeom prst="homePlat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7310" name="Rectangle 13"/>
          <p:cNvSpPr>
            <a:spLocks noChangeArrowheads="1"/>
          </p:cNvSpPr>
          <p:nvPr/>
        </p:nvSpPr>
        <p:spPr bwMode="auto">
          <a:xfrm>
            <a:off x="2252663" y="3382963"/>
            <a:ext cx="13509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建立社群基礎及人際關係網路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發展社群知識架構及管理流程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定義知識管理系統功能需求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7311" name="AutoShape 14"/>
          <p:cNvSpPr>
            <a:spLocks noChangeArrowheads="1"/>
          </p:cNvSpPr>
          <p:nvPr/>
        </p:nvSpPr>
        <p:spPr bwMode="auto">
          <a:xfrm>
            <a:off x="3603625" y="3200400"/>
            <a:ext cx="1685925" cy="2930525"/>
          </a:xfrm>
          <a:prstGeom prst="homePlat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7312" name="Rectangle 15"/>
          <p:cNvSpPr>
            <a:spLocks noChangeArrowheads="1"/>
          </p:cNvSpPr>
          <p:nvPr/>
        </p:nvSpPr>
        <p:spPr bwMode="auto">
          <a:xfrm>
            <a:off x="3603625" y="3382963"/>
            <a:ext cx="13493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設計細部系統功能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舉辦系統測試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發展系統原型</a:t>
            </a:r>
          </a:p>
          <a:p>
            <a:pPr algn="just" eaLnBrk="0" hangingPunct="0">
              <a:lnSpc>
                <a:spcPct val="85000"/>
              </a:lnSpc>
            </a:pPr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0" hangingPunct="0">
              <a:lnSpc>
                <a:spcPct val="85000"/>
              </a:lnSpc>
            </a:pP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發展知識移入計劃</a:t>
            </a:r>
          </a:p>
          <a:p>
            <a:pPr algn="just" eaLnBrk="0" hangingPunct="0">
              <a:lnSpc>
                <a:spcPct val="85000"/>
              </a:lnSpc>
            </a:pPr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7313" name="AutoShape 16"/>
          <p:cNvSpPr>
            <a:spLocks noChangeArrowheads="1"/>
          </p:cNvSpPr>
          <p:nvPr/>
        </p:nvSpPr>
        <p:spPr bwMode="auto">
          <a:xfrm>
            <a:off x="4953000" y="3200400"/>
            <a:ext cx="1687513" cy="2930525"/>
          </a:xfrm>
          <a:prstGeom prst="homePlate">
            <a:avLst>
              <a:gd name="adj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7314" name="Rectangle 17"/>
          <p:cNvSpPr>
            <a:spLocks noChangeArrowheads="1"/>
          </p:cNvSpPr>
          <p:nvPr/>
        </p:nvSpPr>
        <p:spPr bwMode="auto">
          <a:xfrm>
            <a:off x="4953000" y="3749675"/>
            <a:ext cx="13493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kumimoji="0" lang="en-US" altLang="zh-TW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流程教育訓練及啟用</a:t>
            </a:r>
          </a:p>
          <a:p>
            <a:pPr eaLnBrk="0" hangingPunct="0"/>
            <a:endParaRPr kumimoji="0" lang="zh-TW" altLang="en-US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zh-TW" altLang="en-US" sz="1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強化社群運作機制</a:t>
            </a:r>
          </a:p>
          <a:p>
            <a:pPr eaLnBrk="0" hangingPunct="0"/>
            <a:endParaRPr kumimoji="0" lang="en-US" altLang="zh-TW" sz="16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7315" name="AutoShape 18"/>
          <p:cNvSpPr>
            <a:spLocks noChangeArrowheads="1"/>
          </p:cNvSpPr>
          <p:nvPr/>
        </p:nvSpPr>
        <p:spPr bwMode="auto">
          <a:xfrm>
            <a:off x="6302375" y="3200400"/>
            <a:ext cx="1687513" cy="2930525"/>
          </a:xfrm>
          <a:prstGeom prst="homePlate">
            <a:avLst>
              <a:gd name="adj" fmla="val 25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zh-TW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7316" name="Rectangle 19"/>
          <p:cNvSpPr>
            <a:spLocks noChangeArrowheads="1"/>
          </p:cNvSpPr>
          <p:nvPr/>
        </p:nvSpPr>
        <p:spPr bwMode="auto">
          <a:xfrm>
            <a:off x="6302375" y="3749675"/>
            <a:ext cx="15192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kumimoji="0" lang="zh-TW" altLang="en-US" sz="1600" b="1">
                <a:latin typeface="標楷體" pitchFamily="65" charset="-120"/>
                <a:ea typeface="標楷體" pitchFamily="65" charset="-120"/>
              </a:rPr>
              <a:t>評估系統使用狀況及社群運作機制</a:t>
            </a:r>
          </a:p>
          <a:p>
            <a:pPr algn="just" eaLnBrk="0" hangingPunct="0"/>
            <a:endParaRPr kumimoji="0" lang="zh-TW" altLang="en-US" sz="1600" b="1">
              <a:latin typeface="標楷體" pitchFamily="65" charset="-120"/>
              <a:ea typeface="標楷體" pitchFamily="65" charset="-120"/>
            </a:endParaRPr>
          </a:p>
          <a:p>
            <a:pPr algn="just" eaLnBrk="0" hangingPunct="0"/>
            <a:r>
              <a:rPr kumimoji="0" lang="zh-TW" altLang="en-US" sz="1600" b="1">
                <a:latin typeface="標楷體" pitchFamily="65" charset="-120"/>
                <a:ea typeface="標楷體" pitchFamily="65" charset="-120"/>
              </a:rPr>
              <a:t>持續改善知識管理運作機制</a:t>
            </a:r>
          </a:p>
          <a:p>
            <a:pPr algn="just" eaLnBrk="0" hangingPunct="0"/>
            <a:endParaRPr kumimoji="0" lang="en-US" altLang="zh-TW" sz="16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7E791-6FBF-40E5-8CE6-94C9CC9BBDEF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68323" name="Rectangle 111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策略知識管理資訊系統規劃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611188" y="1268413"/>
            <a:ext cx="8134350" cy="4979987"/>
            <a:chOff x="432" y="912"/>
            <a:chExt cx="5040" cy="3024"/>
          </a:xfrm>
        </p:grpSpPr>
        <p:sp>
          <p:nvSpPr>
            <p:cNvPr id="568325" name="Rectangle 113"/>
            <p:cNvSpPr>
              <a:spLocks noChangeArrowheads="1"/>
            </p:cNvSpPr>
            <p:nvPr/>
          </p:nvSpPr>
          <p:spPr bwMode="auto">
            <a:xfrm>
              <a:off x="432" y="912"/>
              <a:ext cx="5040" cy="30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3" name="Group 114"/>
            <p:cNvGrpSpPr>
              <a:grpSpLocks/>
            </p:cNvGrpSpPr>
            <p:nvPr/>
          </p:nvGrpSpPr>
          <p:grpSpPr bwMode="auto">
            <a:xfrm>
              <a:off x="579" y="1296"/>
              <a:ext cx="4631" cy="2626"/>
              <a:chOff x="854" y="1296"/>
              <a:chExt cx="4631" cy="2626"/>
            </a:xfrm>
          </p:grpSpPr>
          <p:sp>
            <p:nvSpPr>
              <p:cNvPr id="568327" name="Rectangle 115"/>
              <p:cNvSpPr>
                <a:spLocks noChangeArrowheads="1"/>
              </p:cNvSpPr>
              <p:nvPr/>
            </p:nvSpPr>
            <p:spPr bwMode="auto">
              <a:xfrm>
                <a:off x="860" y="2144"/>
                <a:ext cx="481" cy="320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28" name="Rectangle 116"/>
              <p:cNvSpPr>
                <a:spLocks noChangeArrowheads="1"/>
              </p:cNvSpPr>
              <p:nvPr/>
            </p:nvSpPr>
            <p:spPr bwMode="auto">
              <a:xfrm>
                <a:off x="947" y="2236"/>
                <a:ext cx="374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VISION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29" name="Rectangle 117"/>
              <p:cNvSpPr>
                <a:spLocks noChangeArrowheads="1"/>
              </p:cNvSpPr>
              <p:nvPr/>
            </p:nvSpPr>
            <p:spPr bwMode="auto">
              <a:xfrm>
                <a:off x="1471" y="1983"/>
                <a:ext cx="544" cy="642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30" name="Rectangle 118"/>
              <p:cNvSpPr>
                <a:spLocks noChangeArrowheads="1"/>
              </p:cNvSpPr>
              <p:nvPr/>
            </p:nvSpPr>
            <p:spPr bwMode="auto">
              <a:xfrm>
                <a:off x="1572" y="2236"/>
                <a:ext cx="409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Strategy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1" name="Rectangle 119"/>
              <p:cNvSpPr>
                <a:spLocks noChangeArrowheads="1"/>
              </p:cNvSpPr>
              <p:nvPr/>
            </p:nvSpPr>
            <p:spPr bwMode="auto">
              <a:xfrm>
                <a:off x="2161" y="1983"/>
                <a:ext cx="543" cy="642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32" name="Rectangle 120"/>
              <p:cNvSpPr>
                <a:spLocks noChangeArrowheads="1"/>
              </p:cNvSpPr>
              <p:nvPr/>
            </p:nvSpPr>
            <p:spPr bwMode="auto">
              <a:xfrm>
                <a:off x="2250" y="2168"/>
                <a:ext cx="434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Strategic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3" name="Rectangle 121"/>
              <p:cNvSpPr>
                <a:spLocks noChangeArrowheads="1"/>
              </p:cNvSpPr>
              <p:nvPr/>
            </p:nvSpPr>
            <p:spPr bwMode="auto">
              <a:xfrm>
                <a:off x="2319" y="2304"/>
                <a:ext cx="287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Goals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4" name="Rectangle 122"/>
              <p:cNvSpPr>
                <a:spLocks noChangeArrowheads="1"/>
              </p:cNvSpPr>
              <p:nvPr/>
            </p:nvSpPr>
            <p:spPr bwMode="auto">
              <a:xfrm>
                <a:off x="2865" y="1983"/>
                <a:ext cx="546" cy="642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35" name="Rectangle 123"/>
              <p:cNvSpPr>
                <a:spLocks noChangeArrowheads="1"/>
              </p:cNvSpPr>
              <p:nvPr/>
            </p:nvSpPr>
            <p:spPr bwMode="auto">
              <a:xfrm>
                <a:off x="3003" y="2100"/>
                <a:ext cx="336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Critical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6" name="Rectangle 124"/>
              <p:cNvSpPr>
                <a:spLocks noChangeArrowheads="1"/>
              </p:cNvSpPr>
              <p:nvPr/>
            </p:nvSpPr>
            <p:spPr bwMode="auto">
              <a:xfrm>
                <a:off x="2968" y="2236"/>
                <a:ext cx="416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Success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7" name="Rectangle 125"/>
              <p:cNvSpPr>
                <a:spLocks noChangeArrowheads="1"/>
              </p:cNvSpPr>
              <p:nvPr/>
            </p:nvSpPr>
            <p:spPr bwMode="auto">
              <a:xfrm>
                <a:off x="2990" y="2372"/>
                <a:ext cx="366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Factors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38" name="Rectangle 126"/>
              <p:cNvSpPr>
                <a:spLocks noChangeArrowheads="1"/>
              </p:cNvSpPr>
              <p:nvPr/>
            </p:nvSpPr>
            <p:spPr bwMode="auto">
              <a:xfrm>
                <a:off x="3603" y="1663"/>
                <a:ext cx="321" cy="320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39" name="Rectangle 127"/>
              <p:cNvSpPr>
                <a:spLocks noChangeArrowheads="1"/>
              </p:cNvSpPr>
              <p:nvPr/>
            </p:nvSpPr>
            <p:spPr bwMode="auto">
              <a:xfrm>
                <a:off x="3679" y="1753"/>
                <a:ext cx="233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CDS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0" name="Rectangle 128"/>
              <p:cNvSpPr>
                <a:spLocks noChangeArrowheads="1"/>
              </p:cNvSpPr>
              <p:nvPr/>
            </p:nvSpPr>
            <p:spPr bwMode="auto">
              <a:xfrm>
                <a:off x="3603" y="2144"/>
                <a:ext cx="321" cy="320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41" name="Rectangle 129"/>
              <p:cNvSpPr>
                <a:spLocks noChangeArrowheads="1"/>
              </p:cNvSpPr>
              <p:nvPr/>
            </p:nvSpPr>
            <p:spPr bwMode="auto">
              <a:xfrm>
                <a:off x="3682" y="2236"/>
                <a:ext cx="222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VBP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2" name="Rectangle 130"/>
              <p:cNvSpPr>
                <a:spLocks noChangeArrowheads="1"/>
              </p:cNvSpPr>
              <p:nvPr/>
            </p:nvSpPr>
            <p:spPr bwMode="auto">
              <a:xfrm>
                <a:off x="3603" y="2625"/>
                <a:ext cx="321" cy="304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43" name="Rectangle 131"/>
              <p:cNvSpPr>
                <a:spLocks noChangeArrowheads="1"/>
              </p:cNvSpPr>
              <p:nvPr/>
            </p:nvSpPr>
            <p:spPr bwMode="auto">
              <a:xfrm>
                <a:off x="3680" y="2709"/>
                <a:ext cx="228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CAS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4" name="Rectangle 132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0" cy="804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45" name="Rectangle 133"/>
              <p:cNvSpPr>
                <a:spLocks noChangeArrowheads="1"/>
              </p:cNvSpPr>
              <p:nvPr/>
            </p:nvSpPr>
            <p:spPr bwMode="auto">
              <a:xfrm>
                <a:off x="4561" y="2112"/>
                <a:ext cx="73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K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6" name="Rectangle 134"/>
              <p:cNvSpPr>
                <a:spLocks noChangeArrowheads="1"/>
              </p:cNvSpPr>
              <p:nvPr/>
            </p:nvSpPr>
            <p:spPr bwMode="auto">
              <a:xfrm>
                <a:off x="4848" y="2016"/>
                <a:ext cx="510" cy="560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47" name="Rectangle 135"/>
              <p:cNvSpPr>
                <a:spLocks noChangeArrowheads="1"/>
              </p:cNvSpPr>
              <p:nvPr/>
            </p:nvSpPr>
            <p:spPr bwMode="auto">
              <a:xfrm>
                <a:off x="4994" y="2064"/>
                <a:ext cx="239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KMS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8" name="Rectangle 136"/>
              <p:cNvSpPr>
                <a:spLocks noChangeArrowheads="1"/>
              </p:cNvSpPr>
              <p:nvPr/>
            </p:nvSpPr>
            <p:spPr bwMode="auto">
              <a:xfrm>
                <a:off x="4900" y="2160"/>
                <a:ext cx="434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Products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49" name="Rectangle 137"/>
              <p:cNvSpPr>
                <a:spLocks noChangeArrowheads="1"/>
              </p:cNvSpPr>
              <p:nvPr/>
            </p:nvSpPr>
            <p:spPr bwMode="auto">
              <a:xfrm>
                <a:off x="4993" y="2256"/>
                <a:ext cx="183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and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50" name="Rectangle 138"/>
              <p:cNvSpPr>
                <a:spLocks noChangeArrowheads="1"/>
              </p:cNvSpPr>
              <p:nvPr/>
            </p:nvSpPr>
            <p:spPr bwMode="auto">
              <a:xfrm>
                <a:off x="4899" y="2400"/>
                <a:ext cx="422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Services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51" name="Rectangle 139"/>
              <p:cNvSpPr>
                <a:spLocks noChangeArrowheads="1"/>
              </p:cNvSpPr>
              <p:nvPr/>
            </p:nvSpPr>
            <p:spPr bwMode="auto">
              <a:xfrm>
                <a:off x="1311" y="2945"/>
                <a:ext cx="864" cy="484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2" name="Rectangle 140"/>
              <p:cNvSpPr>
                <a:spLocks noChangeArrowheads="1"/>
              </p:cNvSpPr>
              <p:nvPr/>
            </p:nvSpPr>
            <p:spPr bwMode="auto">
              <a:xfrm>
                <a:off x="1489" y="3049"/>
                <a:ext cx="581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Competitive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53" name="Rectangle 141"/>
              <p:cNvSpPr>
                <a:spLocks noChangeArrowheads="1"/>
              </p:cNvSpPr>
              <p:nvPr/>
            </p:nvSpPr>
            <p:spPr bwMode="auto">
              <a:xfrm>
                <a:off x="1423" y="3185"/>
                <a:ext cx="710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Social/Political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354" name="Line 142"/>
              <p:cNvSpPr>
                <a:spLocks noChangeShapeType="1"/>
              </p:cNvSpPr>
              <p:nvPr/>
            </p:nvSpPr>
            <p:spPr bwMode="auto">
              <a:xfrm>
                <a:off x="1357" y="2242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5" name="Freeform 143"/>
              <p:cNvSpPr>
                <a:spLocks/>
              </p:cNvSpPr>
              <p:nvPr/>
            </p:nvSpPr>
            <p:spPr bwMode="auto">
              <a:xfrm>
                <a:off x="1425" y="2209"/>
                <a:ext cx="63" cy="62"/>
              </a:xfrm>
              <a:custGeom>
                <a:avLst/>
                <a:gdLst>
                  <a:gd name="T0" fmla="*/ 0 w 63"/>
                  <a:gd name="T1" fmla="*/ 0 h 62"/>
                  <a:gd name="T2" fmla="*/ 63 w 63"/>
                  <a:gd name="T3" fmla="*/ 33 h 62"/>
                  <a:gd name="T4" fmla="*/ 0 w 63"/>
                  <a:gd name="T5" fmla="*/ 62 h 62"/>
                  <a:gd name="T6" fmla="*/ 0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0" y="0"/>
                    </a:moveTo>
                    <a:lnTo>
                      <a:pt x="63" y="33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6" name="Line 144"/>
              <p:cNvSpPr>
                <a:spLocks noChangeShapeType="1"/>
              </p:cNvSpPr>
              <p:nvPr/>
            </p:nvSpPr>
            <p:spPr bwMode="auto">
              <a:xfrm flipH="1">
                <a:off x="1412" y="236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7" name="Freeform 145"/>
              <p:cNvSpPr>
                <a:spLocks/>
              </p:cNvSpPr>
              <p:nvPr/>
            </p:nvSpPr>
            <p:spPr bwMode="auto">
              <a:xfrm>
                <a:off x="1357" y="2337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32 h 62"/>
                  <a:gd name="T4" fmla="*/ 63 w 63"/>
                  <a:gd name="T5" fmla="*/ 0 h 62"/>
                  <a:gd name="T6" fmla="*/ 63 w 63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63" y="62"/>
                    </a:moveTo>
                    <a:lnTo>
                      <a:pt x="0" y="32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8" name="Line 146"/>
              <p:cNvSpPr>
                <a:spLocks noChangeShapeType="1"/>
              </p:cNvSpPr>
              <p:nvPr/>
            </p:nvSpPr>
            <p:spPr bwMode="auto">
              <a:xfrm>
                <a:off x="2001" y="2242"/>
                <a:ext cx="1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59" name="Freeform 147"/>
              <p:cNvSpPr>
                <a:spLocks/>
              </p:cNvSpPr>
              <p:nvPr/>
            </p:nvSpPr>
            <p:spPr bwMode="auto">
              <a:xfrm>
                <a:off x="2129" y="2209"/>
                <a:ext cx="62" cy="62"/>
              </a:xfrm>
              <a:custGeom>
                <a:avLst/>
                <a:gdLst>
                  <a:gd name="T0" fmla="*/ 0 w 62"/>
                  <a:gd name="T1" fmla="*/ 0 h 62"/>
                  <a:gd name="T2" fmla="*/ 62 w 62"/>
                  <a:gd name="T3" fmla="*/ 33 h 62"/>
                  <a:gd name="T4" fmla="*/ 0 w 62"/>
                  <a:gd name="T5" fmla="*/ 62 h 62"/>
                  <a:gd name="T6" fmla="*/ 0 w 62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2"/>
                  <a:gd name="T14" fmla="*/ 62 w 62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2">
                    <a:moveTo>
                      <a:pt x="0" y="0"/>
                    </a:moveTo>
                    <a:lnTo>
                      <a:pt x="62" y="33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0" name="Line 148"/>
              <p:cNvSpPr>
                <a:spLocks noChangeShapeType="1"/>
              </p:cNvSpPr>
              <p:nvPr/>
            </p:nvSpPr>
            <p:spPr bwMode="auto">
              <a:xfrm flipH="1">
                <a:off x="2055" y="2369"/>
                <a:ext cx="1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1" name="Freeform 149"/>
              <p:cNvSpPr>
                <a:spLocks/>
              </p:cNvSpPr>
              <p:nvPr/>
            </p:nvSpPr>
            <p:spPr bwMode="auto">
              <a:xfrm>
                <a:off x="2001" y="2337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32 h 62"/>
                  <a:gd name="T4" fmla="*/ 62 w 62"/>
                  <a:gd name="T5" fmla="*/ 0 h 62"/>
                  <a:gd name="T6" fmla="*/ 62 w 62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2"/>
                  <a:gd name="T14" fmla="*/ 62 w 62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2">
                    <a:moveTo>
                      <a:pt x="62" y="62"/>
                    </a:moveTo>
                    <a:lnTo>
                      <a:pt x="0" y="32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2" name="Line 150"/>
              <p:cNvSpPr>
                <a:spLocks noChangeShapeType="1"/>
              </p:cNvSpPr>
              <p:nvPr/>
            </p:nvSpPr>
            <p:spPr bwMode="auto">
              <a:xfrm>
                <a:off x="2704" y="2242"/>
                <a:ext cx="10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3" name="Freeform 151"/>
              <p:cNvSpPr>
                <a:spLocks/>
              </p:cNvSpPr>
              <p:nvPr/>
            </p:nvSpPr>
            <p:spPr bwMode="auto">
              <a:xfrm>
                <a:off x="2802" y="2209"/>
                <a:ext cx="63" cy="62"/>
              </a:xfrm>
              <a:custGeom>
                <a:avLst/>
                <a:gdLst>
                  <a:gd name="T0" fmla="*/ 0 w 63"/>
                  <a:gd name="T1" fmla="*/ 0 h 62"/>
                  <a:gd name="T2" fmla="*/ 63 w 63"/>
                  <a:gd name="T3" fmla="*/ 33 h 62"/>
                  <a:gd name="T4" fmla="*/ 0 w 63"/>
                  <a:gd name="T5" fmla="*/ 62 h 62"/>
                  <a:gd name="T6" fmla="*/ 0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0" y="0"/>
                    </a:moveTo>
                    <a:lnTo>
                      <a:pt x="63" y="33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4" name="Line 152"/>
              <p:cNvSpPr>
                <a:spLocks noChangeShapeType="1"/>
              </p:cNvSpPr>
              <p:nvPr/>
            </p:nvSpPr>
            <p:spPr bwMode="auto">
              <a:xfrm flipH="1">
                <a:off x="2759" y="2369"/>
                <a:ext cx="10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5" name="Freeform 153"/>
              <p:cNvSpPr>
                <a:spLocks/>
              </p:cNvSpPr>
              <p:nvPr/>
            </p:nvSpPr>
            <p:spPr bwMode="auto">
              <a:xfrm>
                <a:off x="2704" y="2337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32 h 62"/>
                  <a:gd name="T4" fmla="*/ 63 w 63"/>
                  <a:gd name="T5" fmla="*/ 0 h 62"/>
                  <a:gd name="T6" fmla="*/ 63 w 63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63" y="62"/>
                    </a:moveTo>
                    <a:lnTo>
                      <a:pt x="0" y="32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6" name="Line 154"/>
              <p:cNvSpPr>
                <a:spLocks noChangeShapeType="1"/>
              </p:cNvSpPr>
              <p:nvPr/>
            </p:nvSpPr>
            <p:spPr bwMode="auto">
              <a:xfrm flipV="1">
                <a:off x="3440" y="1869"/>
                <a:ext cx="136" cy="22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7" name="Freeform 155"/>
              <p:cNvSpPr>
                <a:spLocks noEditPoints="1"/>
              </p:cNvSpPr>
              <p:nvPr/>
            </p:nvSpPr>
            <p:spPr bwMode="auto">
              <a:xfrm>
                <a:off x="3411" y="1823"/>
                <a:ext cx="192" cy="321"/>
              </a:xfrm>
              <a:custGeom>
                <a:avLst/>
                <a:gdLst>
                  <a:gd name="T0" fmla="*/ 59 w 192"/>
                  <a:gd name="T1" fmla="*/ 283 h 321"/>
                  <a:gd name="T2" fmla="*/ 0 w 192"/>
                  <a:gd name="T3" fmla="*/ 321 h 321"/>
                  <a:gd name="T4" fmla="*/ 5 w 192"/>
                  <a:gd name="T5" fmla="*/ 250 h 321"/>
                  <a:gd name="T6" fmla="*/ 59 w 192"/>
                  <a:gd name="T7" fmla="*/ 283 h 321"/>
                  <a:gd name="T8" fmla="*/ 133 w 192"/>
                  <a:gd name="T9" fmla="*/ 38 h 321"/>
                  <a:gd name="T10" fmla="*/ 192 w 192"/>
                  <a:gd name="T11" fmla="*/ 0 h 321"/>
                  <a:gd name="T12" fmla="*/ 187 w 192"/>
                  <a:gd name="T13" fmla="*/ 71 h 321"/>
                  <a:gd name="T14" fmla="*/ 133 w 192"/>
                  <a:gd name="T15" fmla="*/ 38 h 3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321"/>
                  <a:gd name="T26" fmla="*/ 192 w 192"/>
                  <a:gd name="T27" fmla="*/ 321 h 3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321">
                    <a:moveTo>
                      <a:pt x="59" y="283"/>
                    </a:moveTo>
                    <a:lnTo>
                      <a:pt x="0" y="321"/>
                    </a:lnTo>
                    <a:lnTo>
                      <a:pt x="5" y="250"/>
                    </a:lnTo>
                    <a:lnTo>
                      <a:pt x="59" y="283"/>
                    </a:lnTo>
                    <a:close/>
                    <a:moveTo>
                      <a:pt x="133" y="38"/>
                    </a:moveTo>
                    <a:lnTo>
                      <a:pt x="192" y="0"/>
                    </a:lnTo>
                    <a:lnTo>
                      <a:pt x="187" y="71"/>
                    </a:lnTo>
                    <a:lnTo>
                      <a:pt x="133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8" name="Line 156"/>
              <p:cNvSpPr>
                <a:spLocks noChangeShapeType="1"/>
              </p:cNvSpPr>
              <p:nvPr/>
            </p:nvSpPr>
            <p:spPr bwMode="auto">
              <a:xfrm>
                <a:off x="3465" y="2304"/>
                <a:ext cx="8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69" name="Freeform 157"/>
              <p:cNvSpPr>
                <a:spLocks noEditPoints="1"/>
              </p:cNvSpPr>
              <p:nvPr/>
            </p:nvSpPr>
            <p:spPr bwMode="auto">
              <a:xfrm>
                <a:off x="3411" y="2274"/>
                <a:ext cx="192" cy="63"/>
              </a:xfrm>
              <a:custGeom>
                <a:avLst/>
                <a:gdLst>
                  <a:gd name="T0" fmla="*/ 62 w 192"/>
                  <a:gd name="T1" fmla="*/ 63 h 63"/>
                  <a:gd name="T2" fmla="*/ 0 w 192"/>
                  <a:gd name="T3" fmla="*/ 30 h 63"/>
                  <a:gd name="T4" fmla="*/ 62 w 192"/>
                  <a:gd name="T5" fmla="*/ 0 h 63"/>
                  <a:gd name="T6" fmla="*/ 62 w 192"/>
                  <a:gd name="T7" fmla="*/ 63 h 63"/>
                  <a:gd name="T8" fmla="*/ 130 w 192"/>
                  <a:gd name="T9" fmla="*/ 0 h 63"/>
                  <a:gd name="T10" fmla="*/ 192 w 192"/>
                  <a:gd name="T11" fmla="*/ 30 h 63"/>
                  <a:gd name="T12" fmla="*/ 130 w 192"/>
                  <a:gd name="T13" fmla="*/ 63 h 63"/>
                  <a:gd name="T14" fmla="*/ 130 w 19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63"/>
                  <a:gd name="T26" fmla="*/ 192 w 19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63">
                    <a:moveTo>
                      <a:pt x="62" y="63"/>
                    </a:moveTo>
                    <a:lnTo>
                      <a:pt x="0" y="3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30" y="0"/>
                    </a:moveTo>
                    <a:lnTo>
                      <a:pt x="192" y="30"/>
                    </a:lnTo>
                    <a:lnTo>
                      <a:pt x="130" y="6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0" name="Line 158"/>
              <p:cNvSpPr>
                <a:spLocks noChangeShapeType="1"/>
              </p:cNvSpPr>
              <p:nvPr/>
            </p:nvSpPr>
            <p:spPr bwMode="auto">
              <a:xfrm>
                <a:off x="3440" y="2510"/>
                <a:ext cx="136" cy="2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1" name="Freeform 159"/>
              <p:cNvSpPr>
                <a:spLocks noEditPoints="1"/>
              </p:cNvSpPr>
              <p:nvPr/>
            </p:nvSpPr>
            <p:spPr bwMode="auto">
              <a:xfrm>
                <a:off x="3411" y="2464"/>
                <a:ext cx="192" cy="313"/>
              </a:xfrm>
              <a:custGeom>
                <a:avLst/>
                <a:gdLst>
                  <a:gd name="T0" fmla="*/ 5 w 192"/>
                  <a:gd name="T1" fmla="*/ 71 h 313"/>
                  <a:gd name="T2" fmla="*/ 0 w 192"/>
                  <a:gd name="T3" fmla="*/ 0 h 313"/>
                  <a:gd name="T4" fmla="*/ 59 w 192"/>
                  <a:gd name="T5" fmla="*/ 38 h 313"/>
                  <a:gd name="T6" fmla="*/ 5 w 192"/>
                  <a:gd name="T7" fmla="*/ 71 h 313"/>
                  <a:gd name="T8" fmla="*/ 187 w 192"/>
                  <a:gd name="T9" fmla="*/ 245 h 313"/>
                  <a:gd name="T10" fmla="*/ 192 w 192"/>
                  <a:gd name="T11" fmla="*/ 313 h 313"/>
                  <a:gd name="T12" fmla="*/ 133 w 192"/>
                  <a:gd name="T13" fmla="*/ 277 h 313"/>
                  <a:gd name="T14" fmla="*/ 187 w 192"/>
                  <a:gd name="T15" fmla="*/ 245 h 3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313"/>
                  <a:gd name="T26" fmla="*/ 192 w 192"/>
                  <a:gd name="T27" fmla="*/ 313 h 3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313">
                    <a:moveTo>
                      <a:pt x="5" y="71"/>
                    </a:moveTo>
                    <a:lnTo>
                      <a:pt x="0" y="0"/>
                    </a:lnTo>
                    <a:lnTo>
                      <a:pt x="59" y="38"/>
                    </a:lnTo>
                    <a:lnTo>
                      <a:pt x="5" y="71"/>
                    </a:lnTo>
                    <a:close/>
                    <a:moveTo>
                      <a:pt x="187" y="245"/>
                    </a:moveTo>
                    <a:lnTo>
                      <a:pt x="192" y="313"/>
                    </a:lnTo>
                    <a:lnTo>
                      <a:pt x="133" y="277"/>
                    </a:lnTo>
                    <a:lnTo>
                      <a:pt x="187" y="24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2" name="Line 160"/>
              <p:cNvSpPr>
                <a:spLocks noChangeShapeType="1"/>
              </p:cNvSpPr>
              <p:nvPr/>
            </p:nvSpPr>
            <p:spPr bwMode="auto">
              <a:xfrm>
                <a:off x="3936" y="1872"/>
                <a:ext cx="144" cy="9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3" name="Line 161"/>
              <p:cNvSpPr>
                <a:spLocks noChangeShapeType="1"/>
              </p:cNvSpPr>
              <p:nvPr/>
            </p:nvSpPr>
            <p:spPr bwMode="auto">
              <a:xfrm>
                <a:off x="4725" y="2296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4" name="Freeform 162"/>
              <p:cNvSpPr>
                <a:spLocks noEditPoints="1"/>
              </p:cNvSpPr>
              <p:nvPr/>
            </p:nvSpPr>
            <p:spPr bwMode="auto">
              <a:xfrm>
                <a:off x="4671" y="2266"/>
                <a:ext cx="147" cy="63"/>
              </a:xfrm>
              <a:custGeom>
                <a:avLst/>
                <a:gdLst>
                  <a:gd name="T0" fmla="*/ 62 w 147"/>
                  <a:gd name="T1" fmla="*/ 63 h 63"/>
                  <a:gd name="T2" fmla="*/ 0 w 147"/>
                  <a:gd name="T3" fmla="*/ 30 h 63"/>
                  <a:gd name="T4" fmla="*/ 62 w 147"/>
                  <a:gd name="T5" fmla="*/ 0 h 63"/>
                  <a:gd name="T6" fmla="*/ 62 w 147"/>
                  <a:gd name="T7" fmla="*/ 63 h 63"/>
                  <a:gd name="T8" fmla="*/ 84 w 147"/>
                  <a:gd name="T9" fmla="*/ 0 h 63"/>
                  <a:gd name="T10" fmla="*/ 147 w 147"/>
                  <a:gd name="T11" fmla="*/ 30 h 63"/>
                  <a:gd name="T12" fmla="*/ 84 w 147"/>
                  <a:gd name="T13" fmla="*/ 63 h 63"/>
                  <a:gd name="T14" fmla="*/ 84 w 147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63"/>
                  <a:gd name="T26" fmla="*/ 147 w 147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63">
                    <a:moveTo>
                      <a:pt x="62" y="63"/>
                    </a:moveTo>
                    <a:lnTo>
                      <a:pt x="0" y="3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84" y="0"/>
                    </a:moveTo>
                    <a:lnTo>
                      <a:pt x="147" y="30"/>
                    </a:lnTo>
                    <a:lnTo>
                      <a:pt x="84" y="6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5" name="Line 163"/>
              <p:cNvSpPr>
                <a:spLocks noChangeShapeType="1"/>
              </p:cNvSpPr>
              <p:nvPr/>
            </p:nvSpPr>
            <p:spPr bwMode="auto">
              <a:xfrm>
                <a:off x="2449" y="134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6" name="Line 164"/>
              <p:cNvSpPr>
                <a:spLocks noChangeShapeType="1"/>
              </p:cNvSpPr>
              <p:nvPr/>
            </p:nvSpPr>
            <p:spPr bwMode="auto">
              <a:xfrm>
                <a:off x="2449" y="144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7" name="Line 165"/>
              <p:cNvSpPr>
                <a:spLocks noChangeShapeType="1"/>
              </p:cNvSpPr>
              <p:nvPr/>
            </p:nvSpPr>
            <p:spPr bwMode="auto">
              <a:xfrm>
                <a:off x="2449" y="155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8" name="Line 166"/>
              <p:cNvSpPr>
                <a:spLocks noChangeShapeType="1"/>
              </p:cNvSpPr>
              <p:nvPr/>
            </p:nvSpPr>
            <p:spPr bwMode="auto">
              <a:xfrm>
                <a:off x="2449" y="166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79" name="Line 167"/>
              <p:cNvSpPr>
                <a:spLocks noChangeShapeType="1"/>
              </p:cNvSpPr>
              <p:nvPr/>
            </p:nvSpPr>
            <p:spPr bwMode="auto">
              <a:xfrm>
                <a:off x="2449" y="176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0" name="Line 168"/>
              <p:cNvSpPr>
                <a:spLocks noChangeShapeType="1"/>
              </p:cNvSpPr>
              <p:nvPr/>
            </p:nvSpPr>
            <p:spPr bwMode="auto">
              <a:xfrm>
                <a:off x="2449" y="187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1" name="Line 169"/>
              <p:cNvSpPr>
                <a:spLocks noChangeShapeType="1"/>
              </p:cNvSpPr>
              <p:nvPr/>
            </p:nvSpPr>
            <p:spPr bwMode="auto">
              <a:xfrm>
                <a:off x="2449" y="197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2" name="Line 170"/>
              <p:cNvSpPr>
                <a:spLocks noChangeShapeType="1"/>
              </p:cNvSpPr>
              <p:nvPr/>
            </p:nvSpPr>
            <p:spPr bwMode="auto">
              <a:xfrm>
                <a:off x="2449" y="208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3" name="Line 171"/>
              <p:cNvSpPr>
                <a:spLocks noChangeShapeType="1"/>
              </p:cNvSpPr>
              <p:nvPr/>
            </p:nvSpPr>
            <p:spPr bwMode="auto">
              <a:xfrm>
                <a:off x="2449" y="219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4" name="Line 172"/>
              <p:cNvSpPr>
                <a:spLocks noChangeShapeType="1"/>
              </p:cNvSpPr>
              <p:nvPr/>
            </p:nvSpPr>
            <p:spPr bwMode="auto">
              <a:xfrm>
                <a:off x="2449" y="229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5" name="Line 173"/>
              <p:cNvSpPr>
                <a:spLocks noChangeShapeType="1"/>
              </p:cNvSpPr>
              <p:nvPr/>
            </p:nvSpPr>
            <p:spPr bwMode="auto">
              <a:xfrm>
                <a:off x="2449" y="240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6" name="Line 174"/>
              <p:cNvSpPr>
                <a:spLocks noChangeShapeType="1"/>
              </p:cNvSpPr>
              <p:nvPr/>
            </p:nvSpPr>
            <p:spPr bwMode="auto">
              <a:xfrm>
                <a:off x="2449" y="250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7" name="Line 175"/>
              <p:cNvSpPr>
                <a:spLocks noChangeShapeType="1"/>
              </p:cNvSpPr>
              <p:nvPr/>
            </p:nvSpPr>
            <p:spPr bwMode="auto">
              <a:xfrm>
                <a:off x="2449" y="261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8" name="Line 176"/>
              <p:cNvSpPr>
                <a:spLocks noChangeShapeType="1"/>
              </p:cNvSpPr>
              <p:nvPr/>
            </p:nvSpPr>
            <p:spPr bwMode="auto">
              <a:xfrm>
                <a:off x="2449" y="272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89" name="Line 177"/>
              <p:cNvSpPr>
                <a:spLocks noChangeShapeType="1"/>
              </p:cNvSpPr>
              <p:nvPr/>
            </p:nvSpPr>
            <p:spPr bwMode="auto">
              <a:xfrm>
                <a:off x="2449" y="282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0" name="Line 178"/>
              <p:cNvSpPr>
                <a:spLocks noChangeShapeType="1"/>
              </p:cNvSpPr>
              <p:nvPr/>
            </p:nvSpPr>
            <p:spPr bwMode="auto">
              <a:xfrm>
                <a:off x="2449" y="293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1" name="Line 179"/>
              <p:cNvSpPr>
                <a:spLocks noChangeShapeType="1"/>
              </p:cNvSpPr>
              <p:nvPr/>
            </p:nvSpPr>
            <p:spPr bwMode="auto">
              <a:xfrm>
                <a:off x="2449" y="303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2" name="Line 180"/>
              <p:cNvSpPr>
                <a:spLocks noChangeShapeType="1"/>
              </p:cNvSpPr>
              <p:nvPr/>
            </p:nvSpPr>
            <p:spPr bwMode="auto">
              <a:xfrm>
                <a:off x="4752" y="133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3" name="Line 181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4" name="Line 182"/>
              <p:cNvSpPr>
                <a:spLocks noChangeShapeType="1"/>
              </p:cNvSpPr>
              <p:nvPr/>
            </p:nvSpPr>
            <p:spPr bwMode="auto">
              <a:xfrm>
                <a:off x="4752" y="154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5" name="Line 183"/>
              <p:cNvSpPr>
                <a:spLocks noChangeShapeType="1"/>
              </p:cNvSpPr>
              <p:nvPr/>
            </p:nvSpPr>
            <p:spPr bwMode="auto">
              <a:xfrm>
                <a:off x="4752" y="165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6" name="Line 184"/>
              <p:cNvSpPr>
                <a:spLocks noChangeShapeType="1"/>
              </p:cNvSpPr>
              <p:nvPr/>
            </p:nvSpPr>
            <p:spPr bwMode="auto">
              <a:xfrm>
                <a:off x="4752" y="175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7" name="Line 185"/>
              <p:cNvSpPr>
                <a:spLocks noChangeShapeType="1"/>
              </p:cNvSpPr>
              <p:nvPr/>
            </p:nvSpPr>
            <p:spPr bwMode="auto">
              <a:xfrm>
                <a:off x="4752" y="186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8" name="Line 186"/>
              <p:cNvSpPr>
                <a:spLocks noChangeShapeType="1"/>
              </p:cNvSpPr>
              <p:nvPr/>
            </p:nvSpPr>
            <p:spPr bwMode="auto">
              <a:xfrm>
                <a:off x="4752" y="197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399" name="Line 187"/>
              <p:cNvSpPr>
                <a:spLocks noChangeShapeType="1"/>
              </p:cNvSpPr>
              <p:nvPr/>
            </p:nvSpPr>
            <p:spPr bwMode="auto">
              <a:xfrm>
                <a:off x="4752" y="207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0" name="Line 188"/>
              <p:cNvSpPr>
                <a:spLocks noChangeShapeType="1"/>
              </p:cNvSpPr>
              <p:nvPr/>
            </p:nvSpPr>
            <p:spPr bwMode="auto">
              <a:xfrm>
                <a:off x="4752" y="218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1" name="Line 189"/>
              <p:cNvSpPr>
                <a:spLocks noChangeShapeType="1"/>
              </p:cNvSpPr>
              <p:nvPr/>
            </p:nvSpPr>
            <p:spPr bwMode="auto">
              <a:xfrm>
                <a:off x="4752" y="228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2" name="Line 190"/>
              <p:cNvSpPr>
                <a:spLocks noChangeShapeType="1"/>
              </p:cNvSpPr>
              <p:nvPr/>
            </p:nvSpPr>
            <p:spPr bwMode="auto">
              <a:xfrm>
                <a:off x="4752" y="239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3" name="Line 191"/>
              <p:cNvSpPr>
                <a:spLocks noChangeShapeType="1"/>
              </p:cNvSpPr>
              <p:nvPr/>
            </p:nvSpPr>
            <p:spPr bwMode="auto">
              <a:xfrm>
                <a:off x="4752" y="250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4" name="Line 192"/>
              <p:cNvSpPr>
                <a:spLocks noChangeShapeType="1"/>
              </p:cNvSpPr>
              <p:nvPr/>
            </p:nvSpPr>
            <p:spPr bwMode="auto">
              <a:xfrm>
                <a:off x="4752" y="2606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5" name="Line 193"/>
              <p:cNvSpPr>
                <a:spLocks noChangeShapeType="1"/>
              </p:cNvSpPr>
              <p:nvPr/>
            </p:nvSpPr>
            <p:spPr bwMode="auto">
              <a:xfrm>
                <a:off x="4752" y="2712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6" name="Line 194"/>
              <p:cNvSpPr>
                <a:spLocks noChangeShapeType="1"/>
              </p:cNvSpPr>
              <p:nvPr/>
            </p:nvSpPr>
            <p:spPr bwMode="auto">
              <a:xfrm>
                <a:off x="4752" y="2818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7" name="Line 195"/>
              <p:cNvSpPr>
                <a:spLocks noChangeShapeType="1"/>
              </p:cNvSpPr>
              <p:nvPr/>
            </p:nvSpPr>
            <p:spPr bwMode="auto">
              <a:xfrm>
                <a:off x="4752" y="2924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8" name="Line 196"/>
              <p:cNvSpPr>
                <a:spLocks noChangeShapeType="1"/>
              </p:cNvSpPr>
              <p:nvPr/>
            </p:nvSpPr>
            <p:spPr bwMode="auto">
              <a:xfrm>
                <a:off x="4752" y="3030"/>
                <a:ext cx="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09" name="Freeform 197"/>
              <p:cNvSpPr>
                <a:spLocks/>
              </p:cNvSpPr>
              <p:nvPr/>
            </p:nvSpPr>
            <p:spPr bwMode="auto">
              <a:xfrm>
                <a:off x="2232" y="2929"/>
                <a:ext cx="1532" cy="258"/>
              </a:xfrm>
              <a:custGeom>
                <a:avLst/>
                <a:gdLst>
                  <a:gd name="T0" fmla="*/ 1532 w 1532"/>
                  <a:gd name="T1" fmla="*/ 0 h 258"/>
                  <a:gd name="T2" fmla="*/ 1532 w 1532"/>
                  <a:gd name="T3" fmla="*/ 27 h 258"/>
                  <a:gd name="T4" fmla="*/ 1532 w 1532"/>
                  <a:gd name="T5" fmla="*/ 258 h 258"/>
                  <a:gd name="T6" fmla="*/ 0 w 1532"/>
                  <a:gd name="T7" fmla="*/ 258 h 2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2"/>
                  <a:gd name="T13" fmla="*/ 0 h 258"/>
                  <a:gd name="T14" fmla="*/ 1532 w 1532"/>
                  <a:gd name="T15" fmla="*/ 258 h 2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2" h="258">
                    <a:moveTo>
                      <a:pt x="1532" y="0"/>
                    </a:moveTo>
                    <a:lnTo>
                      <a:pt x="1532" y="27"/>
                    </a:lnTo>
                    <a:lnTo>
                      <a:pt x="1532" y="258"/>
                    </a:lnTo>
                    <a:lnTo>
                      <a:pt x="0" y="258"/>
                    </a:lnTo>
                  </a:path>
                </a:pathLst>
              </a:custGeom>
              <a:solidFill>
                <a:schemeClr val="tx2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0" name="Freeform 198"/>
              <p:cNvSpPr>
                <a:spLocks/>
              </p:cNvSpPr>
              <p:nvPr/>
            </p:nvSpPr>
            <p:spPr bwMode="auto">
              <a:xfrm>
                <a:off x="2175" y="3154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33 h 63"/>
                  <a:gd name="T4" fmla="*/ 62 w 62"/>
                  <a:gd name="T5" fmla="*/ 0 h 63"/>
                  <a:gd name="T6" fmla="*/ 62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62" y="63"/>
                    </a:moveTo>
                    <a:lnTo>
                      <a:pt x="0" y="33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1" name="Line 199"/>
              <p:cNvSpPr>
                <a:spLocks noChangeShapeType="1"/>
              </p:cNvSpPr>
              <p:nvPr/>
            </p:nvSpPr>
            <p:spPr bwMode="auto">
              <a:xfrm>
                <a:off x="1583" y="2625"/>
                <a:ext cx="1" cy="26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2" name="Freeform 200"/>
              <p:cNvSpPr>
                <a:spLocks/>
              </p:cNvSpPr>
              <p:nvPr/>
            </p:nvSpPr>
            <p:spPr bwMode="auto">
              <a:xfrm>
                <a:off x="1550" y="2883"/>
                <a:ext cx="63" cy="62"/>
              </a:xfrm>
              <a:custGeom>
                <a:avLst/>
                <a:gdLst>
                  <a:gd name="T0" fmla="*/ 63 w 63"/>
                  <a:gd name="T1" fmla="*/ 0 h 62"/>
                  <a:gd name="T2" fmla="*/ 33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63" y="0"/>
                    </a:moveTo>
                    <a:lnTo>
                      <a:pt x="33" y="6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3" name="Line 201"/>
              <p:cNvSpPr>
                <a:spLocks noChangeShapeType="1"/>
              </p:cNvSpPr>
              <p:nvPr/>
            </p:nvSpPr>
            <p:spPr bwMode="auto">
              <a:xfrm>
                <a:off x="1903" y="2679"/>
                <a:ext cx="1" cy="26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4" name="Freeform 202"/>
              <p:cNvSpPr>
                <a:spLocks/>
              </p:cNvSpPr>
              <p:nvPr/>
            </p:nvSpPr>
            <p:spPr bwMode="auto">
              <a:xfrm>
                <a:off x="1873" y="2625"/>
                <a:ext cx="63" cy="62"/>
              </a:xfrm>
              <a:custGeom>
                <a:avLst/>
                <a:gdLst>
                  <a:gd name="T0" fmla="*/ 0 w 63"/>
                  <a:gd name="T1" fmla="*/ 62 h 62"/>
                  <a:gd name="T2" fmla="*/ 30 w 63"/>
                  <a:gd name="T3" fmla="*/ 0 h 62"/>
                  <a:gd name="T4" fmla="*/ 63 w 63"/>
                  <a:gd name="T5" fmla="*/ 62 h 62"/>
                  <a:gd name="T6" fmla="*/ 0 w 63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0" y="62"/>
                    </a:moveTo>
                    <a:lnTo>
                      <a:pt x="30" y="0"/>
                    </a:lnTo>
                    <a:lnTo>
                      <a:pt x="63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15" name="Rectangle 203"/>
              <p:cNvSpPr>
                <a:spLocks noChangeArrowheads="1"/>
              </p:cNvSpPr>
              <p:nvPr/>
            </p:nvSpPr>
            <p:spPr bwMode="auto">
              <a:xfrm>
                <a:off x="1479" y="1364"/>
                <a:ext cx="434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Strategic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16" name="Rectangle 204"/>
              <p:cNvSpPr>
                <a:spLocks noChangeArrowheads="1"/>
              </p:cNvSpPr>
              <p:nvPr/>
            </p:nvSpPr>
            <p:spPr bwMode="auto">
              <a:xfrm>
                <a:off x="1257" y="1500"/>
                <a:ext cx="905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Business Planning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17" name="Rectangle 205"/>
              <p:cNvSpPr>
                <a:spLocks noChangeArrowheads="1"/>
              </p:cNvSpPr>
              <p:nvPr/>
            </p:nvSpPr>
            <p:spPr bwMode="auto">
              <a:xfrm>
                <a:off x="3163" y="1364"/>
                <a:ext cx="434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Strategic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18" name="Rectangle 206"/>
              <p:cNvSpPr>
                <a:spLocks noChangeArrowheads="1"/>
              </p:cNvSpPr>
              <p:nvPr/>
            </p:nvSpPr>
            <p:spPr bwMode="auto">
              <a:xfrm>
                <a:off x="3035" y="1500"/>
                <a:ext cx="698" cy="1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KMS Planning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19" name="Rectangle 207"/>
              <p:cNvSpPr>
                <a:spLocks noChangeArrowheads="1"/>
              </p:cNvSpPr>
              <p:nvPr/>
            </p:nvSpPr>
            <p:spPr bwMode="auto">
              <a:xfrm>
                <a:off x="5042" y="1296"/>
                <a:ext cx="239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KMS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0" name="Rectangle 208"/>
              <p:cNvSpPr>
                <a:spLocks noChangeArrowheads="1"/>
              </p:cNvSpPr>
              <p:nvPr/>
            </p:nvSpPr>
            <p:spPr bwMode="auto">
              <a:xfrm>
                <a:off x="4948" y="1440"/>
                <a:ext cx="537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Investment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1" name="Rectangle 209"/>
              <p:cNvSpPr>
                <a:spLocks noChangeArrowheads="1"/>
              </p:cNvSpPr>
              <p:nvPr/>
            </p:nvSpPr>
            <p:spPr bwMode="auto">
              <a:xfrm>
                <a:off x="5042" y="1584"/>
                <a:ext cx="220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Plan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2" name="Rectangle 210"/>
              <p:cNvSpPr>
                <a:spLocks noChangeArrowheads="1"/>
              </p:cNvSpPr>
              <p:nvPr/>
            </p:nvSpPr>
            <p:spPr bwMode="auto">
              <a:xfrm>
                <a:off x="869" y="2981"/>
                <a:ext cx="403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External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3" name="Rectangle 211"/>
              <p:cNvSpPr>
                <a:spLocks noChangeArrowheads="1"/>
              </p:cNvSpPr>
              <p:nvPr/>
            </p:nvSpPr>
            <p:spPr bwMode="auto">
              <a:xfrm>
                <a:off x="854" y="3117"/>
                <a:ext cx="434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Strategic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4" name="Rectangle 212"/>
              <p:cNvSpPr>
                <a:spLocks noChangeArrowheads="1"/>
              </p:cNvSpPr>
              <p:nvPr/>
            </p:nvSpPr>
            <p:spPr bwMode="auto">
              <a:xfrm>
                <a:off x="895" y="3252"/>
                <a:ext cx="354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Models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5" name="Rectangle 213"/>
              <p:cNvSpPr>
                <a:spLocks noChangeArrowheads="1"/>
              </p:cNvSpPr>
              <p:nvPr/>
            </p:nvSpPr>
            <p:spPr bwMode="auto">
              <a:xfrm>
                <a:off x="4561" y="2256"/>
                <a:ext cx="79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D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6" name="Rectangle 214"/>
              <p:cNvSpPr>
                <a:spLocks noChangeArrowheads="1"/>
              </p:cNvSpPr>
              <p:nvPr/>
            </p:nvSpPr>
            <p:spPr bwMode="auto">
              <a:xfrm>
                <a:off x="4561" y="2448"/>
                <a:ext cx="91" cy="1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400">
                    <a:solidFill>
                      <a:srgbClr val="000000"/>
                    </a:solidFill>
                    <a:ea typeface="標楷體" pitchFamily="65" charset="-120"/>
                  </a:rPr>
                  <a:t>M</a:t>
                </a:r>
                <a:endParaRPr lang="en-US" altLang="zh-TW" sz="24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68427" name="Text Box 215"/>
              <p:cNvSpPr txBox="1">
                <a:spLocks noChangeArrowheads="1"/>
              </p:cNvSpPr>
              <p:nvPr/>
            </p:nvSpPr>
            <p:spPr bwMode="auto">
              <a:xfrm>
                <a:off x="2688" y="3312"/>
                <a:ext cx="2668" cy="61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2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KMS:Knowledge Management Systems    ATK: A type knowledge</a:t>
                </a:r>
              </a:p>
              <a:p>
                <a:r>
                  <a:rPr lang="en-US" altLang="zh-TW" sz="12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CDS:Critical Decision Set                         BTK: B type knowledge</a:t>
                </a:r>
              </a:p>
              <a:p>
                <a:r>
                  <a:rPr lang="en-US" altLang="zh-TW" sz="12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VBP:Valued-based Process</a:t>
                </a:r>
              </a:p>
              <a:p>
                <a:r>
                  <a:rPr lang="en-US" altLang="zh-TW" sz="12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CAS:Critical Assumption Set</a:t>
                </a:r>
              </a:p>
              <a:p>
                <a:r>
                  <a:rPr lang="en-US" altLang="zh-TW" sz="12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KDM:Knowledge Data Model</a:t>
                </a:r>
              </a:p>
            </p:txBody>
          </p:sp>
          <p:sp>
            <p:nvSpPr>
              <p:cNvPr id="568428" name="Rectangle 216"/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288" cy="672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B</a:t>
                </a:r>
              </a:p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T</a:t>
                </a:r>
              </a:p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K</a:t>
                </a:r>
              </a:p>
            </p:txBody>
          </p:sp>
          <p:sp>
            <p:nvSpPr>
              <p:cNvPr id="568429" name="Rectangle 217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288" cy="432"/>
              </a:xfrm>
              <a:prstGeom prst="rect">
                <a:avLst/>
              </a:prstGeom>
              <a:solidFill>
                <a:schemeClr val="tx2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A</a:t>
                </a:r>
              </a:p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T</a:t>
                </a:r>
              </a:p>
              <a:p>
                <a:pPr algn="ctr"/>
                <a:r>
                  <a:rPr lang="en-US" altLang="zh-TW" sz="1400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K</a:t>
                </a:r>
              </a:p>
            </p:txBody>
          </p:sp>
          <p:sp>
            <p:nvSpPr>
              <p:cNvPr id="568430" name="Line 218"/>
              <p:cNvSpPr>
                <a:spLocks noChangeShapeType="1"/>
              </p:cNvSpPr>
              <p:nvPr/>
            </p:nvSpPr>
            <p:spPr bwMode="auto">
              <a:xfrm>
                <a:off x="3936" y="278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31" name="Line 219"/>
              <p:cNvSpPr>
                <a:spLocks noChangeShapeType="1"/>
              </p:cNvSpPr>
              <p:nvPr/>
            </p:nvSpPr>
            <p:spPr bwMode="auto">
              <a:xfrm flipV="1">
                <a:off x="3936" y="2112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32" name="Line 220"/>
              <p:cNvSpPr>
                <a:spLocks noChangeShapeType="1"/>
              </p:cNvSpPr>
              <p:nvPr/>
            </p:nvSpPr>
            <p:spPr bwMode="auto">
              <a:xfrm>
                <a:off x="422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8433" name="Line 221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3C793-1CEE-4EEB-82C3-9154B2F97ABB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18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KMS</a:t>
            </a:r>
            <a:r>
              <a:rPr lang="zh-TW" altLang="en-US" smtClean="0"/>
              <a:t>導入評估架構</a:t>
            </a:r>
          </a:p>
        </p:txBody>
      </p:sp>
      <p:pic>
        <p:nvPicPr>
          <p:cNvPr id="56934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68400"/>
            <a:ext cx="8569325" cy="4724400"/>
          </a:xfrm>
          <a:noFill/>
        </p:spPr>
      </p:pic>
      <p:sp>
        <p:nvSpPr>
          <p:cNvPr id="569349" name="Text Box 10"/>
          <p:cNvSpPr txBox="1">
            <a:spLocks noChangeArrowheads="1"/>
          </p:cNvSpPr>
          <p:nvPr/>
        </p:nvSpPr>
        <p:spPr bwMode="auto">
          <a:xfrm>
            <a:off x="3140075" y="594360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資料來源：吳壽進，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2001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16D83-D6C9-477A-8FB4-89CC9F55E0F5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70371" name="Rectangle 2"/>
          <p:cNvSpPr>
            <a:spLocks noChangeArrowheads="1"/>
          </p:cNvSpPr>
          <p:nvPr/>
        </p:nvSpPr>
        <p:spPr bwMode="auto">
          <a:xfrm>
            <a:off x="762000" y="762000"/>
            <a:ext cx="7467600" cy="5334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0372" name="Rectangle 3"/>
          <p:cNvSpPr>
            <a:spLocks noChangeArrowheads="1"/>
          </p:cNvSpPr>
          <p:nvPr/>
        </p:nvSpPr>
        <p:spPr bwMode="auto">
          <a:xfrm>
            <a:off x="762000" y="8382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ea typeface="標楷體" pitchFamily="65" charset="-120"/>
              </a:rPr>
              <a:t>               KM Enabling Modules</a:t>
            </a:r>
            <a:r>
              <a:rPr lang="en-US" altLang="zh-TW" sz="1100" b="1"/>
              <a:t> </a:t>
            </a:r>
            <a:endParaRPr lang="en-US" altLang="zh-TW" sz="2400" b="1"/>
          </a:p>
        </p:txBody>
      </p:sp>
      <p:sp>
        <p:nvSpPr>
          <p:cNvPr id="570373" name="Line 4"/>
          <p:cNvSpPr>
            <a:spLocks noChangeShapeType="1"/>
          </p:cNvSpPr>
          <p:nvPr/>
        </p:nvSpPr>
        <p:spPr bwMode="auto">
          <a:xfrm>
            <a:off x="1676400" y="1295400"/>
            <a:ext cx="518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7013" name="Rectangle 5"/>
          <p:cNvSpPr>
            <a:spLocks noChangeArrowheads="1"/>
          </p:cNvSpPr>
          <p:nvPr/>
        </p:nvSpPr>
        <p:spPr bwMode="auto">
          <a:xfrm>
            <a:off x="1524000" y="1752600"/>
            <a:ext cx="990600" cy="1905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10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10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7014" name="Rectangle 6"/>
          <p:cNvSpPr>
            <a:spLocks noChangeArrowheads="1"/>
          </p:cNvSpPr>
          <p:nvPr/>
        </p:nvSpPr>
        <p:spPr bwMode="auto">
          <a:xfrm>
            <a:off x="2667000" y="1752600"/>
            <a:ext cx="914400" cy="1905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7015" name="Rectangle 7"/>
          <p:cNvSpPr>
            <a:spLocks noChangeArrowheads="1"/>
          </p:cNvSpPr>
          <p:nvPr/>
        </p:nvSpPr>
        <p:spPr bwMode="auto">
          <a:xfrm>
            <a:off x="3733800" y="1524000"/>
            <a:ext cx="914400" cy="2133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kumimoji="0" lang="en-US" altLang="zh-TW" sz="9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9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9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10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7016" name="Rectangle 8"/>
          <p:cNvSpPr>
            <a:spLocks noChangeArrowheads="1"/>
          </p:cNvSpPr>
          <p:nvPr/>
        </p:nvSpPr>
        <p:spPr bwMode="auto">
          <a:xfrm>
            <a:off x="4876800" y="1752600"/>
            <a:ext cx="914400" cy="1905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800" b="1">
              <a:latin typeface="Arial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endParaRPr kumimoji="0" lang="en-US" altLang="zh-TW" sz="9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7017" name="Rectangle 9"/>
          <p:cNvSpPr>
            <a:spLocks noChangeArrowheads="1"/>
          </p:cNvSpPr>
          <p:nvPr/>
        </p:nvSpPr>
        <p:spPr bwMode="auto">
          <a:xfrm>
            <a:off x="5943600" y="1752600"/>
            <a:ext cx="990600" cy="1905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kumimoji="0" lang="zh-TW" altLang="zh-TW" sz="9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70379" name="Line 10"/>
          <p:cNvSpPr>
            <a:spLocks noChangeShapeType="1"/>
          </p:cNvSpPr>
          <p:nvPr/>
        </p:nvSpPr>
        <p:spPr bwMode="auto">
          <a:xfrm>
            <a:off x="1524000" y="3886200"/>
            <a:ext cx="533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7019" name="Rectangle 11"/>
          <p:cNvSpPr>
            <a:spLocks noChangeArrowheads="1"/>
          </p:cNvSpPr>
          <p:nvPr/>
        </p:nvSpPr>
        <p:spPr bwMode="auto">
          <a:xfrm>
            <a:off x="1447800" y="4038600"/>
            <a:ext cx="5410200" cy="419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kumimoji="0" lang="en-US" altLang="zh-TW" sz="1400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</a:rPr>
              <a:t>                                           </a:t>
            </a:r>
            <a:r>
              <a:rPr kumimoji="0" lang="en-US" altLang="zh-TW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</a:rPr>
              <a:t>Complete Intranet</a:t>
            </a:r>
          </a:p>
        </p:txBody>
      </p:sp>
      <p:sp>
        <p:nvSpPr>
          <p:cNvPr id="1067020" name="Rectangle 12"/>
          <p:cNvSpPr>
            <a:spLocks noChangeArrowheads="1"/>
          </p:cNvSpPr>
          <p:nvPr/>
        </p:nvSpPr>
        <p:spPr bwMode="auto">
          <a:xfrm>
            <a:off x="1447800" y="4876800"/>
            <a:ext cx="5410200" cy="3429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kumimoji="0" lang="en-US" altLang="zh-TW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</a:rPr>
              <a:t>                         Messaging and Collaboration</a:t>
            </a:r>
          </a:p>
        </p:txBody>
      </p:sp>
      <p:sp>
        <p:nvSpPr>
          <p:cNvPr id="1067021" name="AutoShape 13"/>
          <p:cNvSpPr>
            <a:spLocks noChangeArrowheads="1"/>
          </p:cNvSpPr>
          <p:nvPr/>
        </p:nvSpPr>
        <p:spPr bwMode="auto">
          <a:xfrm>
            <a:off x="7086600" y="3581400"/>
            <a:ext cx="990600" cy="2286000"/>
          </a:xfrm>
          <a:prstGeom prst="leftArrowCallout">
            <a:avLst>
              <a:gd name="adj1" fmla="val 57692"/>
              <a:gd name="adj2" fmla="val 57692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0" lang="en-US" altLang="zh-TW" sz="1000" b="1"/>
          </a:p>
          <a:p>
            <a:pPr eaLnBrk="0" hangingPunct="0"/>
            <a:endParaRPr kumimoji="0" lang="en-US" altLang="zh-TW" sz="1000" b="1"/>
          </a:p>
          <a:p>
            <a:pPr eaLnBrk="0" hangingPunct="0"/>
            <a:endParaRPr kumimoji="0" lang="en-US" altLang="zh-TW" sz="1000" b="1"/>
          </a:p>
          <a:p>
            <a:pPr eaLnBrk="0" hangingPunct="0"/>
            <a:endParaRPr kumimoji="0" lang="en-US" altLang="zh-TW" sz="1400" b="1"/>
          </a:p>
        </p:txBody>
      </p:sp>
      <p:sp>
        <p:nvSpPr>
          <p:cNvPr id="570383" name="Line 14"/>
          <p:cNvSpPr>
            <a:spLocks noChangeShapeType="1"/>
          </p:cNvSpPr>
          <p:nvPr/>
        </p:nvSpPr>
        <p:spPr bwMode="auto">
          <a:xfrm>
            <a:off x="7010400" y="4038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7023" name="Rectangle 15"/>
          <p:cNvSpPr>
            <a:spLocks noChangeArrowheads="1"/>
          </p:cNvSpPr>
          <p:nvPr/>
        </p:nvSpPr>
        <p:spPr bwMode="auto">
          <a:xfrm>
            <a:off x="685800" y="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4000" b="1">
                <a:ea typeface="標楷體" pitchFamily="65" charset="-120"/>
              </a:rPr>
              <a:t>Microsoft</a:t>
            </a:r>
            <a:r>
              <a:rPr lang="zh-TW" altLang="en-US" sz="4000" b="1">
                <a:ea typeface="標楷體" pitchFamily="65" charset="-120"/>
              </a:rPr>
              <a:t>知識管理模組</a:t>
            </a:r>
            <a:endParaRPr lang="zh-TW" altLang="en-US" sz="4000" b="1"/>
          </a:p>
        </p:txBody>
      </p:sp>
      <p:sp>
        <p:nvSpPr>
          <p:cNvPr id="1067024" name="Text Box 16"/>
          <p:cNvSpPr txBox="1">
            <a:spLocks noChangeArrowheads="1"/>
          </p:cNvSpPr>
          <p:nvPr/>
        </p:nvSpPr>
        <p:spPr bwMode="auto">
          <a:xfrm rot="10800000">
            <a:off x="2895600" y="1600200"/>
            <a:ext cx="7953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b="1">
                <a:solidFill>
                  <a:schemeClr val="bg2"/>
                </a:solidFill>
                <a:cs typeface="Times New Roman" pitchFamily="18" charset="0"/>
              </a:rPr>
              <a:t>Portals and Search</a:t>
            </a:r>
          </a:p>
          <a:p>
            <a:pPr algn="ctr">
              <a:spcBef>
                <a:spcPct val="50000"/>
              </a:spcBef>
            </a:pPr>
            <a:endParaRPr lang="en-US" altLang="zh-TW" sz="1600" b="1">
              <a:solidFill>
                <a:schemeClr val="bg2"/>
              </a:solidFill>
            </a:endParaRPr>
          </a:p>
        </p:txBody>
      </p:sp>
      <p:sp>
        <p:nvSpPr>
          <p:cNvPr id="1067025" name="Text Box 17"/>
          <p:cNvSpPr txBox="1">
            <a:spLocks noChangeArrowheads="1"/>
          </p:cNvSpPr>
          <p:nvPr/>
        </p:nvSpPr>
        <p:spPr bwMode="auto">
          <a:xfrm rot="10800000">
            <a:off x="1674813" y="1639888"/>
            <a:ext cx="793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 sz="1600" b="1">
                <a:solidFill>
                  <a:schemeClr val="bg2"/>
                </a:solidFill>
                <a:cs typeface="Times New Roman" pitchFamily="18" charset="0"/>
              </a:rPr>
              <a:t>Communities</a:t>
            </a:r>
          </a:p>
          <a:p>
            <a:r>
              <a:rPr lang="en-US" altLang="zh-TW" sz="1600" b="1">
                <a:solidFill>
                  <a:schemeClr val="bg2"/>
                </a:solidFill>
              </a:rPr>
              <a:t>Teams and Experts</a:t>
            </a:r>
            <a:r>
              <a:rPr lang="en-US" altLang="zh-TW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67026" name="Text Box 18"/>
          <p:cNvSpPr txBox="1">
            <a:spLocks noChangeArrowheads="1"/>
          </p:cNvSpPr>
          <p:nvPr/>
        </p:nvSpPr>
        <p:spPr bwMode="auto">
          <a:xfrm rot="10800000">
            <a:off x="3881438" y="1435100"/>
            <a:ext cx="5492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 sz="1600" b="1">
                <a:solidFill>
                  <a:schemeClr val="bg2"/>
                </a:solidFill>
              </a:rPr>
              <a:t>Content Management</a:t>
            </a:r>
            <a:r>
              <a:rPr lang="en-US" altLang="zh-TW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67027" name="Text Box 19"/>
          <p:cNvSpPr txBox="1">
            <a:spLocks noChangeArrowheads="1"/>
          </p:cNvSpPr>
          <p:nvPr/>
        </p:nvSpPr>
        <p:spPr bwMode="auto">
          <a:xfrm rot="10800000">
            <a:off x="4876800" y="1981200"/>
            <a:ext cx="793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TW" sz="1600" b="1">
                <a:solidFill>
                  <a:schemeClr val="bg2"/>
                </a:solidFill>
              </a:rPr>
              <a:t>  Real Time</a:t>
            </a:r>
          </a:p>
          <a:p>
            <a:r>
              <a:rPr lang="en-US" altLang="zh-TW" sz="1600" b="1">
                <a:solidFill>
                  <a:schemeClr val="bg2"/>
                </a:solidFill>
              </a:rPr>
              <a:t>    Collaboration</a:t>
            </a:r>
            <a:r>
              <a:rPr lang="en-US" altLang="zh-TW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67028" name="Text Box 20"/>
          <p:cNvSpPr txBox="1">
            <a:spLocks noChangeArrowheads="1"/>
          </p:cNvSpPr>
          <p:nvPr/>
        </p:nvSpPr>
        <p:spPr bwMode="auto">
          <a:xfrm rot="10800000">
            <a:off x="5943600" y="1752600"/>
            <a:ext cx="12477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TW" sz="1400" b="1">
                <a:solidFill>
                  <a:schemeClr val="bg2"/>
                </a:solidFill>
                <a:cs typeface="Times New Roman" pitchFamily="18" charset="0"/>
              </a:rPr>
              <a:t>Data Analysis </a:t>
            </a:r>
          </a:p>
          <a:p>
            <a:r>
              <a:rPr lang="en-US" altLang="zh-TW" sz="1400" b="1">
                <a:solidFill>
                  <a:schemeClr val="bg2"/>
                </a:solidFill>
              </a:rPr>
              <a:t>Data Warehousing</a:t>
            </a:r>
          </a:p>
          <a:p>
            <a:r>
              <a:rPr lang="en-US" altLang="zh-TW" sz="1400" b="1">
                <a:solidFill>
                  <a:schemeClr val="bg2"/>
                </a:solidFill>
              </a:rPr>
              <a:t>and Business intelligence</a:t>
            </a:r>
          </a:p>
          <a:p>
            <a:endParaRPr lang="en-US" altLang="zh-TW" sz="1400" b="1">
              <a:solidFill>
                <a:schemeClr val="bg2"/>
              </a:solidFill>
            </a:endParaRPr>
          </a:p>
        </p:txBody>
      </p:sp>
      <p:sp>
        <p:nvSpPr>
          <p:cNvPr id="1067029" name="Text Box 21"/>
          <p:cNvSpPr txBox="1">
            <a:spLocks noChangeArrowheads="1"/>
          </p:cNvSpPr>
          <p:nvPr/>
        </p:nvSpPr>
        <p:spPr bwMode="auto">
          <a:xfrm rot="10800000">
            <a:off x="7462838" y="3760788"/>
            <a:ext cx="5492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 b="1">
                <a:solidFill>
                  <a:schemeClr val="bg2"/>
                </a:solidFill>
              </a:rPr>
              <a:t>Pre-requisites</a:t>
            </a:r>
            <a:r>
              <a:rPr lang="en-US" altLang="zh-TW" sz="2400" b="1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7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7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7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9" grpId="0" animBg="1" autoUpdateAnimBg="0"/>
      <p:bldP spid="1067020" grpId="0" animBg="1" autoUpdateAnimBg="0"/>
      <p:bldP spid="1067021" grpId="0" animBg="1" autoUpdateAnimBg="0"/>
      <p:bldP spid="1067023" grpId="0" autoUpdateAnimBg="0"/>
      <p:bldP spid="1067024" grpId="0" autoUpdateAnimBg="0"/>
      <p:bldP spid="1067025" grpId="0" autoUpdateAnimBg="0"/>
      <p:bldP spid="1067026" grpId="0" autoUpdateAnimBg="0"/>
      <p:bldP spid="1067027" grpId="0" autoUpdateAnimBg="0"/>
      <p:bldP spid="1067028" grpId="0" autoUpdateAnimBg="0"/>
      <p:bldP spid="10670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AB13-1435-408C-BE03-53251E480C9F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9338" y="4643438"/>
            <a:ext cx="7094537" cy="1687512"/>
            <a:chOff x="661" y="2925"/>
            <a:chExt cx="4469" cy="1063"/>
          </a:xfrm>
        </p:grpSpPr>
        <p:sp>
          <p:nvSpPr>
            <p:cNvPr id="1829891" name="AutoShape 3"/>
            <p:cNvSpPr>
              <a:spLocks noChangeArrowheads="1"/>
            </p:cNvSpPr>
            <p:nvPr/>
          </p:nvSpPr>
          <p:spPr bwMode="blackWhite">
            <a:xfrm>
              <a:off x="661" y="2931"/>
              <a:ext cx="2994" cy="105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90000"/>
                </a:lnSpc>
                <a:defRPr/>
              </a:pPr>
              <a:endParaRPr kumimoji="0" lang="en-US" altLang="zh-TW" sz="1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892" name="AutoShape 4"/>
            <p:cNvSpPr>
              <a:spLocks noChangeArrowheads="1"/>
            </p:cNvSpPr>
            <p:nvPr/>
          </p:nvSpPr>
          <p:spPr bwMode="blackWhite">
            <a:xfrm>
              <a:off x="2834" y="2925"/>
              <a:ext cx="2296" cy="106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kumimoji="0" lang="zh-TW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893" name="Text Box 5"/>
            <p:cNvSpPr txBox="1">
              <a:spLocks noChangeArrowheads="1"/>
            </p:cNvSpPr>
            <p:nvPr/>
          </p:nvSpPr>
          <p:spPr bwMode="auto">
            <a:xfrm>
              <a:off x="3418" y="3318"/>
              <a:ext cx="1107" cy="5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組識管理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人事組織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目錄服務</a:t>
              </a:r>
              <a:r>
                <a:rPr kumimoji="0" lang="en-US" altLang="zh-TW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(ADS)</a:t>
              </a:r>
              <a:endParaRPr kumimoji="0" lang="en-US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894" name="Text Box 6"/>
            <p:cNvSpPr txBox="1">
              <a:spLocks noChangeArrowheads="1"/>
            </p:cNvSpPr>
            <p:nvPr/>
          </p:nvSpPr>
          <p:spPr bwMode="auto">
            <a:xfrm>
              <a:off x="1328" y="3295"/>
              <a:ext cx="999" cy="6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通訊管理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電子郵件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語音 </a:t>
              </a:r>
              <a:r>
                <a:rPr kumimoji="0" lang="en-US" altLang="zh-TW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/ </a:t>
              </a: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傳真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無線通訊</a:t>
              </a:r>
            </a:p>
          </p:txBody>
        </p:sp>
      </p:grpSp>
      <p:sp>
        <p:nvSpPr>
          <p:cNvPr id="1829895" name="Rectangle 7"/>
          <p:cNvSpPr>
            <a:spLocks noGrp="1" noChangeArrowheads="1"/>
          </p:cNvSpPr>
          <p:nvPr>
            <p:ph type="title"/>
          </p:nvPr>
        </p:nvSpPr>
        <p:spPr>
          <a:xfrm>
            <a:off x="327025" y="142875"/>
            <a:ext cx="8342313" cy="695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smtClean="0">
                <a:latin typeface="Times New Roman" pitchFamily="18" charset="0"/>
              </a:rPr>
              <a:t>Microsoft</a:t>
            </a:r>
            <a:r>
              <a:rPr lang="zh-TW" altLang="en-US" sz="3600" smtClean="0">
                <a:latin typeface="Times New Roman" pitchFamily="18" charset="0"/>
              </a:rPr>
              <a:t>知識管理技術架構</a:t>
            </a:r>
            <a:endParaRPr lang="zh-TW" altLang="en-US" sz="4400" smtClean="0"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2988" y="3573463"/>
            <a:ext cx="7094537" cy="1685925"/>
            <a:chOff x="661" y="2248"/>
            <a:chExt cx="4469" cy="1062"/>
          </a:xfrm>
        </p:grpSpPr>
        <p:sp>
          <p:nvSpPr>
            <p:cNvPr id="1829897" name="AutoShape 9"/>
            <p:cNvSpPr>
              <a:spLocks noChangeArrowheads="1"/>
            </p:cNvSpPr>
            <p:nvPr/>
          </p:nvSpPr>
          <p:spPr bwMode="blackWhite">
            <a:xfrm>
              <a:off x="661" y="2248"/>
              <a:ext cx="4469" cy="104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90000"/>
                </a:lnSpc>
                <a:defRPr/>
              </a:pPr>
              <a:endParaRPr kumimoji="0" lang="en-US" altLang="zh-TW" sz="1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898" name="Text Box 10"/>
            <p:cNvSpPr txBox="1">
              <a:spLocks noChangeArrowheads="1"/>
            </p:cNvSpPr>
            <p:nvPr/>
          </p:nvSpPr>
          <p:spPr bwMode="auto">
            <a:xfrm>
              <a:off x="661" y="2552"/>
              <a:ext cx="884" cy="61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知識內容管理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文件管理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en-US" altLang="zh-TW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e-Learning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專案管理</a:t>
              </a:r>
              <a:endPara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899" name="Text Box 11"/>
            <p:cNvSpPr txBox="1">
              <a:spLocks noChangeArrowheads="1"/>
            </p:cNvSpPr>
            <p:nvPr/>
          </p:nvSpPr>
          <p:spPr bwMode="auto">
            <a:xfrm>
              <a:off x="1791" y="2552"/>
              <a:ext cx="884" cy="63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即時協同作業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視訊會議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線上通訊</a:t>
              </a:r>
            </a:p>
            <a:p>
              <a:pPr eaLnBrk="0" hangingPunct="0">
                <a:defRPr/>
              </a:pPr>
              <a:endParaRPr kumimoji="0" lang="en-US" altLang="zh-TW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900" name="Text Box 12"/>
            <p:cNvSpPr txBox="1">
              <a:spLocks noChangeArrowheads="1"/>
            </p:cNvSpPr>
            <p:nvPr/>
          </p:nvSpPr>
          <p:spPr bwMode="auto">
            <a:xfrm>
              <a:off x="4032" y="2552"/>
              <a:ext cx="676" cy="61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商業智慧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分析服務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資料採擷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決策支援</a:t>
              </a:r>
              <a:endPara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71409" name="Line 13"/>
            <p:cNvSpPr>
              <a:spLocks noChangeShapeType="1"/>
            </p:cNvSpPr>
            <p:nvPr/>
          </p:nvSpPr>
          <p:spPr bwMode="auto">
            <a:xfrm>
              <a:off x="1665" y="2552"/>
              <a:ext cx="0" cy="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71410" name="Line 14"/>
            <p:cNvSpPr>
              <a:spLocks noChangeShapeType="1"/>
            </p:cNvSpPr>
            <p:nvPr/>
          </p:nvSpPr>
          <p:spPr bwMode="auto">
            <a:xfrm>
              <a:off x="2845" y="2537"/>
              <a:ext cx="0" cy="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71411" name="Line 15"/>
            <p:cNvSpPr>
              <a:spLocks noChangeShapeType="1"/>
            </p:cNvSpPr>
            <p:nvPr/>
          </p:nvSpPr>
          <p:spPr bwMode="auto">
            <a:xfrm>
              <a:off x="3870" y="2537"/>
              <a:ext cx="0" cy="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29904" name="Text Box 16"/>
            <p:cNvSpPr txBox="1">
              <a:spLocks noChangeArrowheads="1"/>
            </p:cNvSpPr>
            <p:nvPr/>
          </p:nvSpPr>
          <p:spPr bwMode="auto">
            <a:xfrm>
              <a:off x="2963" y="2552"/>
              <a:ext cx="788" cy="7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企業社群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社群文件庫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討論區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行事曆分享</a:t>
              </a:r>
            </a:p>
            <a:p>
              <a:pPr eaLnBrk="0" hangingPunct="0">
                <a:buFontTx/>
                <a:buChar char="•"/>
                <a:defRPr/>
              </a:pPr>
              <a:r>
                <a:rPr kumimoji="0" lang="zh-TW" alt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工作指派</a:t>
              </a:r>
              <a:endPara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49338" y="2355850"/>
            <a:ext cx="7094537" cy="1671638"/>
            <a:chOff x="661" y="1484"/>
            <a:chExt cx="4469" cy="1053"/>
          </a:xfrm>
        </p:grpSpPr>
        <p:sp>
          <p:nvSpPr>
            <p:cNvPr id="1829906" name="AutoShape 18"/>
            <p:cNvSpPr>
              <a:spLocks noChangeArrowheads="1"/>
            </p:cNvSpPr>
            <p:nvPr/>
          </p:nvSpPr>
          <p:spPr bwMode="blackWhite">
            <a:xfrm>
              <a:off x="661" y="1490"/>
              <a:ext cx="3016" cy="104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90000"/>
                </a:lnSpc>
                <a:defRPr/>
              </a:pPr>
              <a:endParaRPr kumimoji="0" lang="en-US" altLang="zh-TW" sz="1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907" name="AutoShape 19"/>
            <p:cNvSpPr>
              <a:spLocks noChangeArrowheads="1"/>
            </p:cNvSpPr>
            <p:nvPr/>
          </p:nvSpPr>
          <p:spPr bwMode="blackWhite">
            <a:xfrm>
              <a:off x="2845" y="1484"/>
              <a:ext cx="2285" cy="105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kumimoji="0" lang="zh-TW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29908" name="Text Box 20"/>
            <p:cNvSpPr txBox="1">
              <a:spLocks noChangeArrowheads="1"/>
            </p:cNvSpPr>
            <p:nvPr/>
          </p:nvSpPr>
          <p:spPr bwMode="auto">
            <a:xfrm>
              <a:off x="1255" y="2017"/>
              <a:ext cx="10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智慧搜尋服務</a:t>
              </a:r>
            </a:p>
          </p:txBody>
        </p:sp>
        <p:sp>
          <p:nvSpPr>
            <p:cNvPr id="1829909" name="Text Box 21"/>
            <p:cNvSpPr txBox="1">
              <a:spLocks noChangeArrowheads="1"/>
            </p:cNvSpPr>
            <p:nvPr/>
          </p:nvSpPr>
          <p:spPr bwMode="auto">
            <a:xfrm>
              <a:off x="3418" y="2017"/>
              <a:ext cx="10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工作流程服務</a:t>
              </a:r>
            </a:p>
          </p:txBody>
        </p:sp>
      </p:grpSp>
      <p:sp>
        <p:nvSpPr>
          <p:cNvPr id="1829910" name="AutoShape 22"/>
          <p:cNvSpPr>
            <a:spLocks noChangeArrowheads="1"/>
          </p:cNvSpPr>
          <p:nvPr/>
        </p:nvSpPr>
        <p:spPr bwMode="blackWhite">
          <a:xfrm>
            <a:off x="1049338" y="1096963"/>
            <a:ext cx="7094537" cy="166211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kumimoji="0" lang="en-US" altLang="zh-TW" sz="2000" b="1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90000"/>
              </a:lnSpc>
              <a:defRPr/>
            </a:pPr>
            <a:endParaRPr kumimoji="0" lang="en-US" altLang="zh-TW" sz="1400" b="1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29911" name="Text Box 23"/>
          <p:cNvSpPr txBox="1">
            <a:spLocks noChangeArrowheads="1"/>
          </p:cNvSpPr>
          <p:nvPr/>
        </p:nvSpPr>
        <p:spPr bwMode="auto">
          <a:xfrm>
            <a:off x="3460750" y="1573213"/>
            <a:ext cx="2514600" cy="1100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知識入口網站</a:t>
            </a:r>
          </a:p>
          <a:p>
            <a:pPr eaLnBrk="0" hangingPunct="0">
              <a:buFontTx/>
              <a:buChar char="•"/>
              <a:defRPr/>
            </a:pPr>
            <a:r>
              <a: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單一入口</a:t>
            </a:r>
          </a:p>
          <a:p>
            <a:pPr eaLnBrk="0" hangingPunct="0">
              <a:buFontTx/>
              <a:buChar char="•"/>
              <a:defRPr/>
            </a:pPr>
            <a:r>
              <a: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個人身份辦識</a:t>
            </a:r>
          </a:p>
          <a:p>
            <a:pPr eaLnBrk="0" hangingPunct="0">
              <a:buFontTx/>
              <a:buChar char="•"/>
              <a:defRPr/>
            </a:pPr>
            <a:r>
              <a:rPr kumimoji="0" lang="zh-TW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智慧型動態資料呈現</a:t>
            </a:r>
            <a:endParaRPr kumimoji="0" lang="zh-TW" altLang="en-US" b="1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1005</Words>
  <Application>Microsoft Office PowerPoint</Application>
  <PresentationFormat>如螢幕大小 (4:3)</PresentationFormat>
  <Paragraphs>379</Paragraphs>
  <Slides>19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Symbol</vt:lpstr>
      <vt:lpstr>Times New Roman</vt:lpstr>
      <vt:lpstr>Wingdings</vt:lpstr>
      <vt:lpstr>教學目標</vt:lpstr>
      <vt:lpstr>點陣圖影像</vt:lpstr>
      <vt:lpstr>Photo Editor 影像</vt:lpstr>
      <vt:lpstr>文件</vt:lpstr>
      <vt:lpstr>八、策略知識管理電腦輔助架構</vt:lpstr>
      <vt:lpstr>PowerPoint 簡報</vt:lpstr>
      <vt:lpstr>PowerPoint 簡報</vt:lpstr>
      <vt:lpstr>KM系統發展步驟</vt:lpstr>
      <vt:lpstr>知識管理系統建置架構</vt:lpstr>
      <vt:lpstr>PowerPoint 簡報</vt:lpstr>
      <vt:lpstr>KMS導入評估架構</vt:lpstr>
      <vt:lpstr>PowerPoint 簡報</vt:lpstr>
      <vt:lpstr>Microsoft知識管理技術架構</vt:lpstr>
      <vt:lpstr>PowerPoint 簡報</vt:lpstr>
      <vt:lpstr>實務社群系統功能架構</vt:lpstr>
      <vt:lpstr>外顯知識與內隱知識管理的IT工具</vt:lpstr>
      <vt:lpstr>外顯知識與內隱知識管理的IT工具（續）</vt:lpstr>
      <vt:lpstr>支援不同知識格式型態的IT工具</vt:lpstr>
      <vt:lpstr>支援不同知識管理步驟的IT工具</vt:lpstr>
      <vt:lpstr>支援不同知識管理步驟的IT工具（續）</vt:lpstr>
      <vt:lpstr>知識管理的整合性資訊科技平台架構</vt:lpstr>
      <vt:lpstr>PowerPoint 簡報</vt:lpstr>
      <vt:lpstr>策略知識管理電腦輔助工具架構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八、策略知識管理電腦輔助架構</dc:title>
  <dc:creator>Your User Name</dc:creator>
  <cp:lastModifiedBy>George Lee</cp:lastModifiedBy>
  <cp:revision>1</cp:revision>
  <dcterms:created xsi:type="dcterms:W3CDTF">2010-07-14T13:20:50Z</dcterms:created>
  <dcterms:modified xsi:type="dcterms:W3CDTF">2017-09-12T07:19:17Z</dcterms:modified>
</cp:coreProperties>
</file>